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5" r:id="rId1"/>
  </p:sldMasterIdLst>
  <p:notesMasterIdLst>
    <p:notesMasterId r:id="rId49"/>
  </p:notesMasterIdLst>
  <p:sldIdLst>
    <p:sldId id="256" r:id="rId2"/>
    <p:sldId id="257" r:id="rId3"/>
    <p:sldId id="258" r:id="rId4"/>
    <p:sldId id="259" r:id="rId5"/>
    <p:sldId id="275" r:id="rId6"/>
    <p:sldId id="279" r:id="rId7"/>
    <p:sldId id="274" r:id="rId8"/>
    <p:sldId id="276" r:id="rId9"/>
    <p:sldId id="277" r:id="rId10"/>
    <p:sldId id="260" r:id="rId11"/>
    <p:sldId id="261" r:id="rId12"/>
    <p:sldId id="278" r:id="rId13"/>
    <p:sldId id="262" r:id="rId14"/>
    <p:sldId id="263" r:id="rId15"/>
    <p:sldId id="264" r:id="rId16"/>
    <p:sldId id="265" r:id="rId17"/>
    <p:sldId id="266" r:id="rId18"/>
    <p:sldId id="267" r:id="rId19"/>
    <p:sldId id="268" r:id="rId20"/>
    <p:sldId id="269" r:id="rId21"/>
    <p:sldId id="270" r:id="rId22"/>
    <p:sldId id="271" r:id="rId23"/>
    <p:sldId id="272" r:id="rId24"/>
    <p:sldId id="280" r:id="rId25"/>
    <p:sldId id="281" r:id="rId26"/>
    <p:sldId id="282" r:id="rId27"/>
    <p:sldId id="283" r:id="rId28"/>
    <p:sldId id="284" r:id="rId29"/>
    <p:sldId id="286" r:id="rId30"/>
    <p:sldId id="285" r:id="rId31"/>
    <p:sldId id="287" r:id="rId32"/>
    <p:sldId id="288" r:id="rId33"/>
    <p:sldId id="289" r:id="rId34"/>
    <p:sldId id="290" r:id="rId35"/>
    <p:sldId id="291" r:id="rId36"/>
    <p:sldId id="294" r:id="rId37"/>
    <p:sldId id="292" r:id="rId38"/>
    <p:sldId id="296" r:id="rId39"/>
    <p:sldId id="297" r:id="rId40"/>
    <p:sldId id="298" r:id="rId41"/>
    <p:sldId id="299" r:id="rId42"/>
    <p:sldId id="300" r:id="rId43"/>
    <p:sldId id="301" r:id="rId44"/>
    <p:sldId id="302" r:id="rId45"/>
    <p:sldId id="303" r:id="rId46"/>
    <p:sldId id="304" r:id="rId47"/>
    <p:sldId id="273"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388D58-88E9-4EA0-B7BB-CF597DCFBD9A}">
          <p14:sldIdLst>
            <p14:sldId id="256"/>
            <p14:sldId id="257"/>
            <p14:sldId id="258"/>
            <p14:sldId id="259"/>
            <p14:sldId id="275"/>
            <p14:sldId id="279"/>
            <p14:sldId id="274"/>
            <p14:sldId id="276"/>
            <p14:sldId id="277"/>
            <p14:sldId id="260"/>
            <p14:sldId id="261"/>
            <p14:sldId id="278"/>
            <p14:sldId id="262"/>
            <p14:sldId id="263"/>
            <p14:sldId id="264"/>
            <p14:sldId id="265"/>
            <p14:sldId id="266"/>
            <p14:sldId id="267"/>
            <p14:sldId id="268"/>
            <p14:sldId id="269"/>
            <p14:sldId id="270"/>
            <p14:sldId id="271"/>
            <p14:sldId id="272"/>
            <p14:sldId id="280"/>
            <p14:sldId id="281"/>
            <p14:sldId id="282"/>
            <p14:sldId id="283"/>
            <p14:sldId id="284"/>
            <p14:sldId id="286"/>
            <p14:sldId id="285"/>
            <p14:sldId id="287"/>
            <p14:sldId id="288"/>
            <p14:sldId id="289"/>
            <p14:sldId id="290"/>
            <p14:sldId id="291"/>
            <p14:sldId id="294"/>
            <p14:sldId id="292"/>
            <p14:sldId id="296"/>
            <p14:sldId id="297"/>
            <p14:sldId id="298"/>
            <p14:sldId id="299"/>
            <p14:sldId id="300"/>
            <p14:sldId id="301"/>
            <p14:sldId id="302"/>
            <p14:sldId id="303"/>
            <p14:sldId id="304"/>
          </p14:sldIdLst>
        </p14:section>
        <p14:section name="Untitled Section" id="{1DC159FC-DD6A-4F45-B9C5-E125773364A7}">
          <p14:sldIdLst>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4" d="100"/>
          <a:sy n="114" d="100"/>
        </p:scale>
        <p:origin x="810"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8B8896-5087-4D9F-BAE3-7800F1F9B959}"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AD9FD872-23AF-45D9-820F-324128781329}">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GB" dirty="0"/>
            <a:t>Fetch</a:t>
          </a:r>
        </a:p>
      </dgm:t>
    </dgm:pt>
    <dgm:pt modelId="{998005AC-BC3A-41E4-BB55-2611871D827A}" type="parTrans" cxnId="{0F081C62-7709-40FE-9EAD-2C317ED3F299}">
      <dgm:prSet/>
      <dgm:spPr/>
      <dgm:t>
        <a:bodyPr/>
        <a:lstStyle/>
        <a:p>
          <a:endParaRPr lang="en-GB"/>
        </a:p>
      </dgm:t>
    </dgm:pt>
    <dgm:pt modelId="{4343C055-2C80-44B8-A6DC-32F64F7FA4B5}" type="sibTrans" cxnId="{0F081C62-7709-40FE-9EAD-2C317ED3F299}">
      <dgm:prSet/>
      <dgm:spPr/>
      <dgm:t>
        <a:bodyPr/>
        <a:lstStyle/>
        <a:p>
          <a:endParaRPr lang="en-GB"/>
        </a:p>
      </dgm:t>
    </dgm:pt>
    <dgm:pt modelId="{2764B3AB-ACF4-4505-97A7-405C466E0312}">
      <dgm:prSet phldrT="[Text]"/>
      <dgm:spPr>
        <a:solidFill>
          <a:srgbClr val="7030A0"/>
        </a:solidFill>
      </dgm:spPr>
      <dgm:t>
        <a:bodyPr/>
        <a:lstStyle/>
        <a:p>
          <a:r>
            <a:rPr lang="en-GB" dirty="0"/>
            <a:t>Decode</a:t>
          </a:r>
        </a:p>
      </dgm:t>
    </dgm:pt>
    <dgm:pt modelId="{2228D238-5BE4-4969-A236-34F6CD8FBF2E}" type="parTrans" cxnId="{915EADB2-2914-4264-9749-709AB2CDAE5F}">
      <dgm:prSet/>
      <dgm:spPr/>
      <dgm:t>
        <a:bodyPr/>
        <a:lstStyle/>
        <a:p>
          <a:endParaRPr lang="en-GB"/>
        </a:p>
      </dgm:t>
    </dgm:pt>
    <dgm:pt modelId="{B5AC028E-2F32-44AF-A0A8-A6CEB6451441}" type="sibTrans" cxnId="{915EADB2-2914-4264-9749-709AB2CDAE5F}">
      <dgm:prSet/>
      <dgm:spPr/>
      <dgm:t>
        <a:bodyPr/>
        <a:lstStyle/>
        <a:p>
          <a:endParaRPr lang="en-GB"/>
        </a:p>
      </dgm:t>
    </dgm:pt>
    <dgm:pt modelId="{4233F350-09BF-4737-AC7B-52E8644A63B3}">
      <dgm:prSet phldrT="[Text]"/>
      <dgm:spPr>
        <a:solidFill>
          <a:srgbClr val="00B050"/>
        </a:solidFill>
      </dgm:spPr>
      <dgm:t>
        <a:bodyPr/>
        <a:lstStyle/>
        <a:p>
          <a:r>
            <a:rPr lang="en-GB" dirty="0"/>
            <a:t>Execute</a:t>
          </a:r>
        </a:p>
      </dgm:t>
    </dgm:pt>
    <dgm:pt modelId="{478FB4E9-8C39-4C49-A109-361418EBB641}" type="parTrans" cxnId="{EABEEBFF-8F8F-45F9-84E3-4EC26C1B705B}">
      <dgm:prSet/>
      <dgm:spPr/>
      <dgm:t>
        <a:bodyPr/>
        <a:lstStyle/>
        <a:p>
          <a:endParaRPr lang="en-GB"/>
        </a:p>
      </dgm:t>
    </dgm:pt>
    <dgm:pt modelId="{92009329-F4F3-45A8-B96A-682A964F98F1}" type="sibTrans" cxnId="{EABEEBFF-8F8F-45F9-84E3-4EC26C1B705B}">
      <dgm:prSet/>
      <dgm:spPr/>
      <dgm:t>
        <a:bodyPr/>
        <a:lstStyle/>
        <a:p>
          <a:endParaRPr lang="en-GB"/>
        </a:p>
      </dgm:t>
    </dgm:pt>
    <dgm:pt modelId="{8904C72E-A44F-4A48-8EF6-44B460E3B018}" type="pres">
      <dgm:prSet presAssocID="{488B8896-5087-4D9F-BAE3-7800F1F9B959}" presName="cycle" presStyleCnt="0">
        <dgm:presLayoutVars>
          <dgm:dir/>
          <dgm:resizeHandles val="exact"/>
        </dgm:presLayoutVars>
      </dgm:prSet>
      <dgm:spPr/>
      <dgm:t>
        <a:bodyPr/>
        <a:lstStyle/>
        <a:p>
          <a:endParaRPr lang="en-US"/>
        </a:p>
      </dgm:t>
    </dgm:pt>
    <dgm:pt modelId="{C2E8779E-64B3-4B3B-90B9-237C06DB67D6}" type="pres">
      <dgm:prSet presAssocID="{AD9FD872-23AF-45D9-820F-324128781329}" presName="node" presStyleLbl="node1" presStyleIdx="0" presStyleCnt="3">
        <dgm:presLayoutVars>
          <dgm:bulletEnabled val="1"/>
        </dgm:presLayoutVars>
      </dgm:prSet>
      <dgm:spPr/>
      <dgm:t>
        <a:bodyPr/>
        <a:lstStyle/>
        <a:p>
          <a:endParaRPr lang="en-US"/>
        </a:p>
      </dgm:t>
    </dgm:pt>
    <dgm:pt modelId="{92DDDD96-BC9D-48ED-B879-3EC01336D95C}" type="pres">
      <dgm:prSet presAssocID="{4343C055-2C80-44B8-A6DC-32F64F7FA4B5}" presName="sibTrans" presStyleLbl="sibTrans2D1" presStyleIdx="0" presStyleCnt="3"/>
      <dgm:spPr/>
      <dgm:t>
        <a:bodyPr/>
        <a:lstStyle/>
        <a:p>
          <a:endParaRPr lang="en-US"/>
        </a:p>
      </dgm:t>
    </dgm:pt>
    <dgm:pt modelId="{E6FB5A60-3D70-4034-B82A-FF1BDDED52E7}" type="pres">
      <dgm:prSet presAssocID="{4343C055-2C80-44B8-A6DC-32F64F7FA4B5}" presName="connectorText" presStyleLbl="sibTrans2D1" presStyleIdx="0" presStyleCnt="3"/>
      <dgm:spPr/>
      <dgm:t>
        <a:bodyPr/>
        <a:lstStyle/>
        <a:p>
          <a:endParaRPr lang="en-US"/>
        </a:p>
      </dgm:t>
    </dgm:pt>
    <dgm:pt modelId="{482E454D-8DAC-4AEB-8DFB-807658719944}" type="pres">
      <dgm:prSet presAssocID="{2764B3AB-ACF4-4505-97A7-405C466E0312}" presName="node" presStyleLbl="node1" presStyleIdx="1" presStyleCnt="3">
        <dgm:presLayoutVars>
          <dgm:bulletEnabled val="1"/>
        </dgm:presLayoutVars>
      </dgm:prSet>
      <dgm:spPr/>
      <dgm:t>
        <a:bodyPr/>
        <a:lstStyle/>
        <a:p>
          <a:endParaRPr lang="en-US"/>
        </a:p>
      </dgm:t>
    </dgm:pt>
    <dgm:pt modelId="{C67A8B88-B4BF-4CD3-8568-CEE8BC85D7CF}" type="pres">
      <dgm:prSet presAssocID="{B5AC028E-2F32-44AF-A0A8-A6CEB6451441}" presName="sibTrans" presStyleLbl="sibTrans2D1" presStyleIdx="1" presStyleCnt="3"/>
      <dgm:spPr/>
      <dgm:t>
        <a:bodyPr/>
        <a:lstStyle/>
        <a:p>
          <a:endParaRPr lang="en-US"/>
        </a:p>
      </dgm:t>
    </dgm:pt>
    <dgm:pt modelId="{B00E10F4-CCBD-46AB-821C-1C5E22F75BC8}" type="pres">
      <dgm:prSet presAssocID="{B5AC028E-2F32-44AF-A0A8-A6CEB6451441}" presName="connectorText" presStyleLbl="sibTrans2D1" presStyleIdx="1" presStyleCnt="3"/>
      <dgm:spPr/>
      <dgm:t>
        <a:bodyPr/>
        <a:lstStyle/>
        <a:p>
          <a:endParaRPr lang="en-US"/>
        </a:p>
      </dgm:t>
    </dgm:pt>
    <dgm:pt modelId="{A2CC4E8C-CA4B-472D-B317-9352F4BDCB89}" type="pres">
      <dgm:prSet presAssocID="{4233F350-09BF-4737-AC7B-52E8644A63B3}" presName="node" presStyleLbl="node1" presStyleIdx="2" presStyleCnt="3">
        <dgm:presLayoutVars>
          <dgm:bulletEnabled val="1"/>
        </dgm:presLayoutVars>
      </dgm:prSet>
      <dgm:spPr/>
      <dgm:t>
        <a:bodyPr/>
        <a:lstStyle/>
        <a:p>
          <a:endParaRPr lang="en-US"/>
        </a:p>
      </dgm:t>
    </dgm:pt>
    <dgm:pt modelId="{89943023-5981-47B6-A200-C9CBC9B8ADF0}" type="pres">
      <dgm:prSet presAssocID="{92009329-F4F3-45A8-B96A-682A964F98F1}" presName="sibTrans" presStyleLbl="sibTrans2D1" presStyleIdx="2" presStyleCnt="3"/>
      <dgm:spPr/>
      <dgm:t>
        <a:bodyPr/>
        <a:lstStyle/>
        <a:p>
          <a:endParaRPr lang="en-US"/>
        </a:p>
      </dgm:t>
    </dgm:pt>
    <dgm:pt modelId="{ED257E53-7C75-4D39-975F-6B75ED511E4D}" type="pres">
      <dgm:prSet presAssocID="{92009329-F4F3-45A8-B96A-682A964F98F1}" presName="connectorText" presStyleLbl="sibTrans2D1" presStyleIdx="2" presStyleCnt="3"/>
      <dgm:spPr/>
      <dgm:t>
        <a:bodyPr/>
        <a:lstStyle/>
        <a:p>
          <a:endParaRPr lang="en-US"/>
        </a:p>
      </dgm:t>
    </dgm:pt>
  </dgm:ptLst>
  <dgm:cxnLst>
    <dgm:cxn modelId="{1488056F-5715-4CB3-881C-94C63F4BEF43}" type="presOf" srcId="{92009329-F4F3-45A8-B96A-682A964F98F1}" destId="{89943023-5981-47B6-A200-C9CBC9B8ADF0}" srcOrd="0" destOrd="0" presId="urn:microsoft.com/office/officeart/2005/8/layout/cycle2"/>
    <dgm:cxn modelId="{0F081C62-7709-40FE-9EAD-2C317ED3F299}" srcId="{488B8896-5087-4D9F-BAE3-7800F1F9B959}" destId="{AD9FD872-23AF-45D9-820F-324128781329}" srcOrd="0" destOrd="0" parTransId="{998005AC-BC3A-41E4-BB55-2611871D827A}" sibTransId="{4343C055-2C80-44B8-A6DC-32F64F7FA4B5}"/>
    <dgm:cxn modelId="{5E868EB2-AE97-4FE5-BE07-C5D0FD0B181A}" type="presOf" srcId="{4233F350-09BF-4737-AC7B-52E8644A63B3}" destId="{A2CC4E8C-CA4B-472D-B317-9352F4BDCB89}" srcOrd="0" destOrd="0" presId="urn:microsoft.com/office/officeart/2005/8/layout/cycle2"/>
    <dgm:cxn modelId="{34878AB8-51F7-46BE-8DBC-B8DE93D57E99}" type="presOf" srcId="{B5AC028E-2F32-44AF-A0A8-A6CEB6451441}" destId="{C67A8B88-B4BF-4CD3-8568-CEE8BC85D7CF}" srcOrd="0" destOrd="0" presId="urn:microsoft.com/office/officeart/2005/8/layout/cycle2"/>
    <dgm:cxn modelId="{915EADB2-2914-4264-9749-709AB2CDAE5F}" srcId="{488B8896-5087-4D9F-BAE3-7800F1F9B959}" destId="{2764B3AB-ACF4-4505-97A7-405C466E0312}" srcOrd="1" destOrd="0" parTransId="{2228D238-5BE4-4969-A236-34F6CD8FBF2E}" sibTransId="{B5AC028E-2F32-44AF-A0A8-A6CEB6451441}"/>
    <dgm:cxn modelId="{93F73984-C17D-4696-AC10-29C74670A9B0}" type="presOf" srcId="{2764B3AB-ACF4-4505-97A7-405C466E0312}" destId="{482E454D-8DAC-4AEB-8DFB-807658719944}" srcOrd="0" destOrd="0" presId="urn:microsoft.com/office/officeart/2005/8/layout/cycle2"/>
    <dgm:cxn modelId="{19A0F515-B772-4DBB-9C6A-BCF9297A5A59}" type="presOf" srcId="{AD9FD872-23AF-45D9-820F-324128781329}" destId="{C2E8779E-64B3-4B3B-90B9-237C06DB67D6}" srcOrd="0" destOrd="0" presId="urn:microsoft.com/office/officeart/2005/8/layout/cycle2"/>
    <dgm:cxn modelId="{107A763F-98A5-470B-95AB-BD85A017E8B9}" type="presOf" srcId="{488B8896-5087-4D9F-BAE3-7800F1F9B959}" destId="{8904C72E-A44F-4A48-8EF6-44B460E3B018}" srcOrd="0" destOrd="0" presId="urn:microsoft.com/office/officeart/2005/8/layout/cycle2"/>
    <dgm:cxn modelId="{6C40ACBA-C4E8-42ED-88AC-18AD2485CA65}" type="presOf" srcId="{4343C055-2C80-44B8-A6DC-32F64F7FA4B5}" destId="{92DDDD96-BC9D-48ED-B879-3EC01336D95C}" srcOrd="0" destOrd="0" presId="urn:microsoft.com/office/officeart/2005/8/layout/cycle2"/>
    <dgm:cxn modelId="{E424C88D-ABF3-483F-AA12-8E4EB30CD4B3}" type="presOf" srcId="{92009329-F4F3-45A8-B96A-682A964F98F1}" destId="{ED257E53-7C75-4D39-975F-6B75ED511E4D}" srcOrd="1" destOrd="0" presId="urn:microsoft.com/office/officeart/2005/8/layout/cycle2"/>
    <dgm:cxn modelId="{EABEEBFF-8F8F-45F9-84E3-4EC26C1B705B}" srcId="{488B8896-5087-4D9F-BAE3-7800F1F9B959}" destId="{4233F350-09BF-4737-AC7B-52E8644A63B3}" srcOrd="2" destOrd="0" parTransId="{478FB4E9-8C39-4C49-A109-361418EBB641}" sibTransId="{92009329-F4F3-45A8-B96A-682A964F98F1}"/>
    <dgm:cxn modelId="{DBD50791-F601-4699-99B3-89F70C0174C9}" type="presOf" srcId="{B5AC028E-2F32-44AF-A0A8-A6CEB6451441}" destId="{B00E10F4-CCBD-46AB-821C-1C5E22F75BC8}" srcOrd="1" destOrd="0" presId="urn:microsoft.com/office/officeart/2005/8/layout/cycle2"/>
    <dgm:cxn modelId="{7C3D5BF7-85CF-4F2E-A6B3-FB250AFE86BC}" type="presOf" srcId="{4343C055-2C80-44B8-A6DC-32F64F7FA4B5}" destId="{E6FB5A60-3D70-4034-B82A-FF1BDDED52E7}" srcOrd="1" destOrd="0" presId="urn:microsoft.com/office/officeart/2005/8/layout/cycle2"/>
    <dgm:cxn modelId="{BFBF6C24-D7CD-419F-9F55-FC35663C4303}" type="presParOf" srcId="{8904C72E-A44F-4A48-8EF6-44B460E3B018}" destId="{C2E8779E-64B3-4B3B-90B9-237C06DB67D6}" srcOrd="0" destOrd="0" presId="urn:microsoft.com/office/officeart/2005/8/layout/cycle2"/>
    <dgm:cxn modelId="{26220009-B1F5-4164-ADAE-3F3AEF233333}" type="presParOf" srcId="{8904C72E-A44F-4A48-8EF6-44B460E3B018}" destId="{92DDDD96-BC9D-48ED-B879-3EC01336D95C}" srcOrd="1" destOrd="0" presId="urn:microsoft.com/office/officeart/2005/8/layout/cycle2"/>
    <dgm:cxn modelId="{DC46B878-E285-44E4-8C14-EF66D973C669}" type="presParOf" srcId="{92DDDD96-BC9D-48ED-B879-3EC01336D95C}" destId="{E6FB5A60-3D70-4034-B82A-FF1BDDED52E7}" srcOrd="0" destOrd="0" presId="urn:microsoft.com/office/officeart/2005/8/layout/cycle2"/>
    <dgm:cxn modelId="{D260603F-C414-424B-865E-60720CCDF72B}" type="presParOf" srcId="{8904C72E-A44F-4A48-8EF6-44B460E3B018}" destId="{482E454D-8DAC-4AEB-8DFB-807658719944}" srcOrd="2" destOrd="0" presId="urn:microsoft.com/office/officeart/2005/8/layout/cycle2"/>
    <dgm:cxn modelId="{272CF47F-4711-4363-858E-3C5503641F62}" type="presParOf" srcId="{8904C72E-A44F-4A48-8EF6-44B460E3B018}" destId="{C67A8B88-B4BF-4CD3-8568-CEE8BC85D7CF}" srcOrd="3" destOrd="0" presId="urn:microsoft.com/office/officeart/2005/8/layout/cycle2"/>
    <dgm:cxn modelId="{EFFB9F25-A2F2-4767-B494-EFDDF469855F}" type="presParOf" srcId="{C67A8B88-B4BF-4CD3-8568-CEE8BC85D7CF}" destId="{B00E10F4-CCBD-46AB-821C-1C5E22F75BC8}" srcOrd="0" destOrd="0" presId="urn:microsoft.com/office/officeart/2005/8/layout/cycle2"/>
    <dgm:cxn modelId="{8A5B658B-83FD-4AE8-8836-8EA8D3B26209}" type="presParOf" srcId="{8904C72E-A44F-4A48-8EF6-44B460E3B018}" destId="{A2CC4E8C-CA4B-472D-B317-9352F4BDCB89}" srcOrd="4" destOrd="0" presId="urn:microsoft.com/office/officeart/2005/8/layout/cycle2"/>
    <dgm:cxn modelId="{BDA01655-BD09-4A48-AFD5-6B84A1FC252B}" type="presParOf" srcId="{8904C72E-A44F-4A48-8EF6-44B460E3B018}" destId="{89943023-5981-47B6-A200-C9CBC9B8ADF0}" srcOrd="5" destOrd="0" presId="urn:microsoft.com/office/officeart/2005/8/layout/cycle2"/>
    <dgm:cxn modelId="{6CE11819-C22F-451A-ADA5-81429D3749D2}" type="presParOf" srcId="{89943023-5981-47B6-A200-C9CBC9B8ADF0}" destId="{ED257E53-7C75-4D39-975F-6B75ED511E4D}"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8779E-64B3-4B3B-90B9-237C06DB67D6}">
      <dsp:nvSpPr>
        <dsp:cNvPr id="0" name=""/>
        <dsp:cNvSpPr/>
      </dsp:nvSpPr>
      <dsp:spPr>
        <a:xfrm>
          <a:off x="1134583" y="498"/>
          <a:ext cx="1043201" cy="1043201"/>
        </a:xfrm>
        <a:prstGeom prst="ellipse">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a:t>Fetch</a:t>
          </a:r>
        </a:p>
      </dsp:txBody>
      <dsp:txXfrm>
        <a:off x="1287356" y="153271"/>
        <a:ext cx="737655" cy="737655"/>
      </dsp:txXfrm>
    </dsp:sp>
    <dsp:sp modelId="{92DDDD96-BC9D-48ED-B879-3EC01336D95C}">
      <dsp:nvSpPr>
        <dsp:cNvPr id="0" name=""/>
        <dsp:cNvSpPr/>
      </dsp:nvSpPr>
      <dsp:spPr>
        <a:xfrm rot="3600000">
          <a:off x="1905200" y="1017750"/>
          <a:ext cx="277569" cy="352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a:off x="1926018" y="1052109"/>
        <a:ext cx="194298" cy="211248"/>
      </dsp:txXfrm>
    </dsp:sp>
    <dsp:sp modelId="{482E454D-8DAC-4AEB-8DFB-807658719944}">
      <dsp:nvSpPr>
        <dsp:cNvPr id="0" name=""/>
        <dsp:cNvSpPr/>
      </dsp:nvSpPr>
      <dsp:spPr>
        <a:xfrm>
          <a:off x="1918041" y="1357488"/>
          <a:ext cx="1043201" cy="1043201"/>
        </a:xfrm>
        <a:prstGeom prst="ellipse">
          <a:avLst/>
        </a:prstGeom>
        <a:solidFill>
          <a:srgbClr val="7030A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a:t>Decode</a:t>
          </a:r>
        </a:p>
      </dsp:txBody>
      <dsp:txXfrm>
        <a:off x="2070814" y="1510261"/>
        <a:ext cx="737655" cy="737655"/>
      </dsp:txXfrm>
    </dsp:sp>
    <dsp:sp modelId="{C67A8B88-B4BF-4CD3-8568-CEE8BC85D7CF}">
      <dsp:nvSpPr>
        <dsp:cNvPr id="0" name=""/>
        <dsp:cNvSpPr/>
      </dsp:nvSpPr>
      <dsp:spPr>
        <a:xfrm rot="10800000">
          <a:off x="1525255" y="1703048"/>
          <a:ext cx="277569" cy="352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10800000">
        <a:off x="1608526" y="1773464"/>
        <a:ext cx="194298" cy="211248"/>
      </dsp:txXfrm>
    </dsp:sp>
    <dsp:sp modelId="{A2CC4E8C-CA4B-472D-B317-9352F4BDCB89}">
      <dsp:nvSpPr>
        <dsp:cNvPr id="0" name=""/>
        <dsp:cNvSpPr/>
      </dsp:nvSpPr>
      <dsp:spPr>
        <a:xfrm>
          <a:off x="351124" y="1357488"/>
          <a:ext cx="1043201" cy="1043201"/>
        </a:xfrm>
        <a:prstGeom prst="ellipse">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kern="1200" dirty="0"/>
            <a:t>Execute</a:t>
          </a:r>
        </a:p>
      </dsp:txBody>
      <dsp:txXfrm>
        <a:off x="503897" y="1510261"/>
        <a:ext cx="737655" cy="737655"/>
      </dsp:txXfrm>
    </dsp:sp>
    <dsp:sp modelId="{89943023-5981-47B6-A200-C9CBC9B8ADF0}">
      <dsp:nvSpPr>
        <dsp:cNvPr id="0" name=""/>
        <dsp:cNvSpPr/>
      </dsp:nvSpPr>
      <dsp:spPr>
        <a:xfrm rot="18000000">
          <a:off x="1121742" y="1031356"/>
          <a:ext cx="277569" cy="352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a:off x="1142560" y="1137829"/>
        <a:ext cx="194298" cy="2112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0CFEA3-0C26-4882-BFA9-90838206B108}" type="datetimeFigureOut">
              <a:rPr lang="en-GB" smtClean="0"/>
              <a:t>29/09/2016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B720A-F12D-4B58-8586-A7C5B51AADA1}" type="slidenum">
              <a:rPr lang="en-GB" smtClean="0"/>
              <a:t>‹#›</a:t>
            </a:fld>
            <a:endParaRPr lang="en-GB"/>
          </a:p>
        </p:txBody>
      </p:sp>
    </p:spTree>
    <p:extLst>
      <p:ext uri="{BB962C8B-B14F-4D97-AF65-F5344CB8AC3E}">
        <p14:creationId xmlns:p14="http://schemas.microsoft.com/office/powerpoint/2010/main" val="4020901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 good reason for this: to</a:t>
            </a:r>
            <a:r>
              <a:rPr lang="en-GB" baseline="0" dirty="0"/>
              <a:t> switch more quickly </a:t>
            </a:r>
            <a:endParaRPr lang="en-GB" dirty="0"/>
          </a:p>
        </p:txBody>
      </p:sp>
      <p:sp>
        <p:nvSpPr>
          <p:cNvPr id="4" name="Slide Number Placeholder 3"/>
          <p:cNvSpPr>
            <a:spLocks noGrp="1"/>
          </p:cNvSpPr>
          <p:nvPr>
            <p:ph type="sldNum" sz="quarter" idx="10"/>
          </p:nvPr>
        </p:nvSpPr>
        <p:spPr/>
        <p:txBody>
          <a:bodyPr/>
          <a:lstStyle/>
          <a:p>
            <a:fld id="{359B720A-F12D-4B58-8586-A7C5B51AADA1}" type="slidenum">
              <a:rPr lang="en-GB" smtClean="0"/>
              <a:t>10</a:t>
            </a:fld>
            <a:endParaRPr lang="en-GB"/>
          </a:p>
        </p:txBody>
      </p:sp>
    </p:spTree>
    <p:extLst>
      <p:ext uri="{BB962C8B-B14F-4D97-AF65-F5344CB8AC3E}">
        <p14:creationId xmlns:p14="http://schemas.microsoft.com/office/powerpoint/2010/main" val="2903109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B8D58B-E620-4962-B3AB-D9EC5BD3B2C3}" type="slidenum">
              <a:rPr lang="en-US" smtClean="0"/>
              <a:pPr/>
              <a:t>41</a:t>
            </a:fld>
            <a:endParaRPr lang="en-US"/>
          </a:p>
        </p:txBody>
      </p:sp>
    </p:spTree>
    <p:extLst>
      <p:ext uri="{BB962C8B-B14F-4D97-AF65-F5344CB8AC3E}">
        <p14:creationId xmlns:p14="http://schemas.microsoft.com/office/powerpoint/2010/main" val="87623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B8D58B-E620-4962-B3AB-D9EC5BD3B2C3}" type="slidenum">
              <a:rPr lang="en-US" smtClean="0"/>
              <a:pPr/>
              <a:t>42</a:t>
            </a:fld>
            <a:endParaRPr lang="en-US"/>
          </a:p>
        </p:txBody>
      </p:sp>
    </p:spTree>
    <p:extLst>
      <p:ext uri="{BB962C8B-B14F-4D97-AF65-F5344CB8AC3E}">
        <p14:creationId xmlns:p14="http://schemas.microsoft.com/office/powerpoint/2010/main" val="231685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marketing data from Oracle</a:t>
            </a:r>
            <a:r>
              <a:rPr lang="en-GB" baseline="0" dirty="0"/>
              <a:t> so take it with a pinch of salt (everything beyond 2012 is a prediction, for example). But nobody can deny that the amount of data around is growing at a colossal rate. 1 ZB = 1 billion TB</a:t>
            </a:r>
            <a:endParaRPr lang="en-GB" dirty="0"/>
          </a:p>
        </p:txBody>
      </p:sp>
      <p:sp>
        <p:nvSpPr>
          <p:cNvPr id="4" name="Slide Number Placeholder 3"/>
          <p:cNvSpPr>
            <a:spLocks noGrp="1"/>
          </p:cNvSpPr>
          <p:nvPr>
            <p:ph type="sldNum" sz="quarter" idx="10"/>
          </p:nvPr>
        </p:nvSpPr>
        <p:spPr/>
        <p:txBody>
          <a:bodyPr/>
          <a:lstStyle/>
          <a:p>
            <a:fld id="{359B720A-F12D-4B58-8586-A7C5B51AADA1}" type="slidenum">
              <a:rPr lang="en-GB" smtClean="0"/>
              <a:t>11</a:t>
            </a:fld>
            <a:endParaRPr lang="en-GB"/>
          </a:p>
        </p:txBody>
      </p:sp>
    </p:spTree>
    <p:extLst>
      <p:ext uri="{BB962C8B-B14F-4D97-AF65-F5344CB8AC3E}">
        <p14:creationId xmlns:p14="http://schemas.microsoft.com/office/powerpoint/2010/main" val="2110259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problem is the connections between the transistors inside the microcontroller. To</a:t>
            </a:r>
            <a:r>
              <a:rPr lang="en-GB" baseline="0" dirty="0"/>
              <a:t> switch quickly, these must have low capacitance, which means they need to be short. However, putting everything closer and closer together means it generates more heat, giving another limitation on speed.</a:t>
            </a:r>
            <a:endParaRPr lang="en-GB" dirty="0"/>
          </a:p>
        </p:txBody>
      </p:sp>
      <p:sp>
        <p:nvSpPr>
          <p:cNvPr id="4" name="Slide Number Placeholder 3"/>
          <p:cNvSpPr>
            <a:spLocks noGrp="1"/>
          </p:cNvSpPr>
          <p:nvPr>
            <p:ph type="sldNum" sz="quarter" idx="10"/>
          </p:nvPr>
        </p:nvSpPr>
        <p:spPr/>
        <p:txBody>
          <a:bodyPr/>
          <a:lstStyle/>
          <a:p>
            <a:fld id="{359B720A-F12D-4B58-8586-A7C5B51AADA1}" type="slidenum">
              <a:rPr lang="en-GB" smtClean="0"/>
              <a:t>13</a:t>
            </a:fld>
            <a:endParaRPr lang="en-GB"/>
          </a:p>
        </p:txBody>
      </p:sp>
    </p:spTree>
    <p:extLst>
      <p:ext uri="{BB962C8B-B14F-4D97-AF65-F5344CB8AC3E}">
        <p14:creationId xmlns:p14="http://schemas.microsoft.com/office/powerpoint/2010/main" val="336228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Tesla K40 has 2880. We will see how to program GPUs in the first part of this module on CUDA.</a:t>
            </a:r>
          </a:p>
        </p:txBody>
      </p:sp>
      <p:sp>
        <p:nvSpPr>
          <p:cNvPr id="4" name="Slide Number Placeholder 3"/>
          <p:cNvSpPr>
            <a:spLocks noGrp="1"/>
          </p:cNvSpPr>
          <p:nvPr>
            <p:ph type="sldNum" sz="quarter" idx="10"/>
          </p:nvPr>
        </p:nvSpPr>
        <p:spPr/>
        <p:txBody>
          <a:bodyPr/>
          <a:lstStyle/>
          <a:p>
            <a:fld id="{359B720A-F12D-4B58-8586-A7C5B51AADA1}" type="slidenum">
              <a:rPr lang="en-GB" smtClean="0"/>
              <a:t>21</a:t>
            </a:fld>
            <a:endParaRPr lang="en-GB"/>
          </a:p>
        </p:txBody>
      </p:sp>
    </p:spTree>
    <p:extLst>
      <p:ext uri="{BB962C8B-B14F-4D97-AF65-F5344CB8AC3E}">
        <p14:creationId xmlns:p14="http://schemas.microsoft.com/office/powerpoint/2010/main" val="374449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matrix shown here is an example OpenGL view-projection</a:t>
            </a:r>
            <a:r>
              <a:rPr lang="en-GB" baseline="0" dirty="0"/>
              <a:t> matrix. You don’t need to learn this!</a:t>
            </a:r>
            <a:endParaRPr lang="en-GB" dirty="0"/>
          </a:p>
        </p:txBody>
      </p:sp>
      <p:sp>
        <p:nvSpPr>
          <p:cNvPr id="4" name="Slide Number Placeholder 3"/>
          <p:cNvSpPr>
            <a:spLocks noGrp="1"/>
          </p:cNvSpPr>
          <p:nvPr>
            <p:ph type="sldNum" sz="quarter" idx="10"/>
          </p:nvPr>
        </p:nvSpPr>
        <p:spPr/>
        <p:txBody>
          <a:bodyPr/>
          <a:lstStyle/>
          <a:p>
            <a:fld id="{359B720A-F12D-4B58-8586-A7C5B51AADA1}" type="slidenum">
              <a:rPr lang="en-GB" smtClean="0"/>
              <a:t>25</a:t>
            </a:fld>
            <a:endParaRPr lang="en-GB"/>
          </a:p>
        </p:txBody>
      </p:sp>
    </p:spTree>
    <p:extLst>
      <p:ext uri="{BB962C8B-B14F-4D97-AF65-F5344CB8AC3E}">
        <p14:creationId xmlns:p14="http://schemas.microsoft.com/office/powerpoint/2010/main" val="65501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59B720A-F12D-4B58-8586-A7C5B51AADA1}" type="slidenum">
              <a:rPr lang="en-GB" smtClean="0"/>
              <a:t>34</a:t>
            </a:fld>
            <a:endParaRPr lang="en-GB"/>
          </a:p>
        </p:txBody>
      </p:sp>
    </p:spTree>
    <p:extLst>
      <p:ext uri="{BB962C8B-B14F-4D97-AF65-F5344CB8AC3E}">
        <p14:creationId xmlns:p14="http://schemas.microsoft.com/office/powerpoint/2010/main" val="358137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bwMode="auto">
          <a:xfrm>
            <a:off x="1495425" y="698500"/>
            <a:ext cx="4019550" cy="3014663"/>
          </a:xfrm>
          <a:noFill/>
          <a:ln>
            <a:solidFill>
              <a:srgbClr val="000000"/>
            </a:solidFill>
            <a:miter lim="800000"/>
            <a:headEnd/>
            <a:tailEnd/>
          </a:ln>
        </p:spPr>
      </p:sp>
      <p:sp>
        <p:nvSpPr>
          <p:cNvPr id="1945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charset="0"/>
              <a:buNone/>
            </a:pPr>
            <a:endParaRPr lang="en-US" sz="1400" dirty="0"/>
          </a:p>
          <a:p>
            <a:pPr eaLnBrk="1" hangingPunct="1">
              <a:spcBef>
                <a:spcPct val="0"/>
              </a:spcBef>
              <a:buFont typeface="Arial" charset="0"/>
              <a:buNone/>
            </a:pPr>
            <a:r>
              <a:rPr lang="en-US" sz="1400" dirty="0"/>
              <a:t>GPU Computing is a type of heterogeneous computing – that is, parallel computing with multiple processor architectures.  In GPU computing,</a:t>
            </a:r>
          </a:p>
          <a:p>
            <a:pPr eaLnBrk="1" hangingPunct="1">
              <a:spcBef>
                <a:spcPct val="0"/>
              </a:spcBef>
              <a:buFont typeface="Arial" charset="0"/>
              <a:buNone/>
            </a:pPr>
            <a:r>
              <a:rPr lang="en-US" sz="1400" dirty="0"/>
              <a:t>Many-core GPUs are combined with multicore CPUs to achieve higher performance. </a:t>
            </a:r>
          </a:p>
          <a:p>
            <a:pPr eaLnBrk="1" hangingPunct="1">
              <a:spcBef>
                <a:spcPct val="0"/>
              </a:spcBef>
              <a:buFont typeface="Arial" charset="0"/>
              <a:buNone/>
            </a:pPr>
            <a:endParaRPr lang="en-US" sz="1400" dirty="0"/>
          </a:p>
          <a:p>
            <a:pPr eaLnBrk="1" hangingPunct="1">
              <a:spcBef>
                <a:spcPct val="0"/>
              </a:spcBef>
              <a:buFont typeface="Arial" charset="0"/>
              <a:buNone/>
            </a:pPr>
            <a:r>
              <a:rPr lang="en-US" sz="1400" dirty="0"/>
              <a:t>Today’s CPUs have 4, 6, 8 or even 12 cores, while GPUs have up to 512 cores in a single chip.</a:t>
            </a:r>
          </a:p>
          <a:p>
            <a:pPr eaLnBrk="1" hangingPunct="1">
              <a:spcBef>
                <a:spcPct val="0"/>
              </a:spcBef>
              <a:buFont typeface="Arial" charset="0"/>
              <a:buNone/>
            </a:pPr>
            <a:endParaRPr lang="en-US" sz="1400" dirty="0"/>
          </a:p>
          <a:p>
            <a:pPr eaLnBrk="1" hangingPunct="1">
              <a:spcBef>
                <a:spcPct val="0"/>
              </a:spcBef>
              <a:buFont typeface="Arial" charset="0"/>
              <a:buNone/>
            </a:pPr>
            <a:r>
              <a:rPr lang="en-US" sz="1400" dirty="0"/>
              <a:t>Today’s computing applications typically have data intensive regions with a large amount of inherent parallelism.  GPUs accelerate these parallel</a:t>
            </a:r>
          </a:p>
          <a:p>
            <a:pPr eaLnBrk="1" hangingPunct="1">
              <a:spcBef>
                <a:spcPct val="0"/>
              </a:spcBef>
              <a:buFont typeface="Arial" charset="0"/>
              <a:buNone/>
            </a:pPr>
            <a:r>
              <a:rPr lang="en-US" sz="1400" dirty="0"/>
              <a:t>Regions by spreading the computation over hundreds of cores.  This can deliver significant acceleration for many applications.</a:t>
            </a:r>
          </a:p>
          <a:p>
            <a:pPr eaLnBrk="1" hangingPunct="1">
              <a:spcBef>
                <a:spcPct val="0"/>
              </a:spcBef>
              <a:buFont typeface="Arial" charset="0"/>
              <a:buNone/>
            </a:pPr>
            <a:endParaRPr lang="en-US" sz="1400" dirty="0"/>
          </a:p>
        </p:txBody>
      </p:sp>
    </p:spTree>
    <p:extLst>
      <p:ext uri="{BB962C8B-B14F-4D97-AF65-F5344CB8AC3E}">
        <p14:creationId xmlns:p14="http://schemas.microsoft.com/office/powerpoint/2010/main" val="4247090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defTabSz="931733">
              <a:defRPr/>
            </a:pPr>
            <a:endParaRPr lang="en-US" dirty="0" smtClean="0"/>
          </a:p>
          <a:p>
            <a:pPr defTabSz="931733">
              <a:defRPr/>
            </a:pPr>
            <a:r>
              <a:rPr lang="en-US" dirty="0" smtClean="0"/>
              <a:t>Your</a:t>
            </a:r>
            <a:r>
              <a:rPr lang="en-US" baseline="0" dirty="0" smtClean="0"/>
              <a:t> time is precious, which is why performance is critical.   So you need to f</a:t>
            </a:r>
            <a:r>
              <a:rPr lang="en-US" dirty="0" smtClean="0"/>
              <a:t>ocus</a:t>
            </a:r>
            <a:r>
              <a:rPr lang="en-US" baseline="0" dirty="0" smtClean="0"/>
              <a:t> on what’s important.</a:t>
            </a:r>
          </a:p>
          <a:p>
            <a:pPr defTabSz="931733">
              <a:defRPr/>
            </a:pPr>
            <a:endParaRPr lang="en-US" dirty="0" smtClean="0"/>
          </a:p>
          <a:p>
            <a:pPr defTabSz="931733">
              <a:defRPr/>
            </a:pPr>
            <a:r>
              <a:rPr lang="en-US" dirty="0" smtClean="0"/>
              <a:t>To add GPU acceleration, simply identify and accelerate the *performance-critical areas*</a:t>
            </a:r>
            <a:r>
              <a:rPr lang="en-US" baseline="0" dirty="0" smtClean="0"/>
              <a:t> in your application.</a:t>
            </a:r>
          </a:p>
          <a:p>
            <a:pPr defTabSz="931733">
              <a:defRPr/>
            </a:pPr>
            <a:endParaRPr lang="en-US" baseline="0" dirty="0" smtClean="0"/>
          </a:p>
          <a:p>
            <a:pPr defTabSz="931733">
              <a:defRPr/>
            </a:pPr>
            <a:r>
              <a:rPr lang="en-US" baseline="0" dirty="0" smtClean="0"/>
              <a:t>The rest can run as-is on the CPU.  There’s no need for an entire application to be ported to the GPU.</a:t>
            </a:r>
          </a:p>
          <a:p>
            <a:pPr defTabSz="931733">
              <a:defRPr/>
            </a:pPr>
            <a:endParaRPr lang="en-US" dirty="0" smtClean="0"/>
          </a:p>
          <a:p>
            <a:pPr defTabSz="931733">
              <a:defRPr/>
            </a:pPr>
            <a:r>
              <a:rPr lang="en-US" dirty="0" smtClean="0"/>
              <a:t>The key point here is that in </a:t>
            </a:r>
            <a:r>
              <a:rPr lang="en-US" dirty="0"/>
              <a:t>a hybrid architecture where GPUs </a:t>
            </a:r>
            <a:r>
              <a:rPr lang="en-US" dirty="0" smtClean="0"/>
              <a:t>and CPUs are working together, developers only need to accelerate </a:t>
            </a:r>
            <a:r>
              <a:rPr lang="en-US" baseline="0" dirty="0" smtClean="0"/>
              <a:t>performance-critical functions on the GPUs in the system.</a:t>
            </a:r>
            <a:r>
              <a:rPr lang="en-US" dirty="0" smtClean="0"/>
              <a:t> </a:t>
            </a:r>
            <a:endParaRPr lang="en-US" dirty="0"/>
          </a:p>
          <a:p>
            <a:pPr defTabSz="931733">
              <a:defRPr/>
            </a:pPr>
            <a:endParaRPr lang="en-US" baseline="0" dirty="0" smtClean="0"/>
          </a:p>
          <a:p>
            <a:pPr defTabSz="931733">
              <a:defRP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2282136B-A577-4509-9D28-357ED05D0A85}" type="slidenum">
              <a:rPr lang="en-US" smtClean="0"/>
              <a:pPr>
                <a:defRPr/>
              </a:pPr>
              <a:t>39</a:t>
            </a:fld>
            <a:endParaRPr lang="en-US"/>
          </a:p>
        </p:txBody>
      </p:sp>
    </p:spTree>
    <p:extLst>
      <p:ext uri="{BB962C8B-B14F-4D97-AF65-F5344CB8AC3E}">
        <p14:creationId xmlns:p14="http://schemas.microsoft.com/office/powerpoint/2010/main" val="2373612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B8D58B-E620-4962-B3AB-D9EC5BD3B2C3}" type="slidenum">
              <a:rPr lang="en-US" smtClean="0"/>
              <a:pPr/>
              <a:t>40</a:t>
            </a:fld>
            <a:endParaRPr lang="en-US"/>
          </a:p>
        </p:txBody>
      </p:sp>
    </p:spTree>
    <p:extLst>
      <p:ext uri="{BB962C8B-B14F-4D97-AF65-F5344CB8AC3E}">
        <p14:creationId xmlns:p14="http://schemas.microsoft.com/office/powerpoint/2010/main" val="20482082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7F7C6719-3253-4C6D-8A06-B5EBC3C98BA3}" type="datetimeFigureOut">
              <a:rPr lang="en-GB" smtClean="0"/>
              <a:t>29/09/2016</a:t>
            </a:fld>
            <a:endParaRPr lang="en-GB"/>
          </a:p>
        </p:txBody>
      </p:sp>
      <p:sp>
        <p:nvSpPr>
          <p:cNvPr id="5" name="Footer Placeholder 4"/>
          <p:cNvSpPr>
            <a:spLocks noGrp="1"/>
          </p:cNvSpPr>
          <p:nvPr>
            <p:ph type="ftr" sz="quarter" idx="11"/>
          </p:nvPr>
        </p:nvSpPr>
        <p:spPr>
          <a:xfrm>
            <a:off x="914400" y="4323846"/>
            <a:ext cx="4880610" cy="365125"/>
          </a:xfrm>
        </p:spPr>
        <p:txBody>
          <a:bodyPr/>
          <a:lstStyle/>
          <a:p>
            <a:endParaRPr lang="en-GB"/>
          </a:p>
        </p:txBody>
      </p:sp>
      <p:sp>
        <p:nvSpPr>
          <p:cNvPr id="6" name="Slide Number Placeholder 5"/>
          <p:cNvSpPr>
            <a:spLocks noGrp="1"/>
          </p:cNvSpPr>
          <p:nvPr>
            <p:ph type="sldNum" sz="quarter" idx="12"/>
          </p:nvPr>
        </p:nvSpPr>
        <p:spPr>
          <a:xfrm>
            <a:off x="6057900" y="1430867"/>
            <a:ext cx="2171700" cy="365125"/>
          </a:xfrm>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1920244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7C6719-3253-4C6D-8A06-B5EBC3C98BA3}" type="datetimeFigureOut">
              <a:rPr lang="en-GB" smtClean="0"/>
              <a:t>29/09/2016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2162271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7F7C6719-3253-4C6D-8A06-B5EBC3C98BA3}" type="datetimeFigureOut">
              <a:rPr lang="en-GB" smtClean="0"/>
              <a:t>29/09/2016</a:t>
            </a:fld>
            <a:endParaRPr lang="en-GB"/>
          </a:p>
        </p:txBody>
      </p:sp>
      <p:sp>
        <p:nvSpPr>
          <p:cNvPr id="6" name="Footer Placeholder 5"/>
          <p:cNvSpPr>
            <a:spLocks noGrp="1"/>
          </p:cNvSpPr>
          <p:nvPr>
            <p:ph type="ftr" sz="quarter" idx="11"/>
          </p:nvPr>
        </p:nvSpPr>
        <p:spPr>
          <a:xfrm>
            <a:off x="594360" y="381001"/>
            <a:ext cx="4830656" cy="365125"/>
          </a:xfrm>
        </p:spPr>
        <p:txBody>
          <a:bodyPr/>
          <a:lstStyle/>
          <a:p>
            <a:endParaRPr lang="en-GB"/>
          </a:p>
        </p:txBody>
      </p:sp>
      <p:sp>
        <p:nvSpPr>
          <p:cNvPr id="7" name="Slide Number Placeholder 6"/>
          <p:cNvSpPr>
            <a:spLocks noGrp="1"/>
          </p:cNvSpPr>
          <p:nvPr>
            <p:ph type="sldNum" sz="quarter" idx="12"/>
          </p:nvPr>
        </p:nvSpPr>
        <p:spPr>
          <a:xfrm>
            <a:off x="7882466" y="381001"/>
            <a:ext cx="667174" cy="365125"/>
          </a:xfrm>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200189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7F7C6719-3253-4C6D-8A06-B5EBC3C98BA3}" type="datetimeFigureOut">
              <a:rPr lang="en-GB" smtClean="0"/>
              <a:t>29/09/2016</a:t>
            </a:fld>
            <a:endParaRPr lang="en-GB"/>
          </a:p>
        </p:txBody>
      </p:sp>
      <p:sp>
        <p:nvSpPr>
          <p:cNvPr id="6" name="Footer Placeholder 5"/>
          <p:cNvSpPr>
            <a:spLocks noGrp="1"/>
          </p:cNvSpPr>
          <p:nvPr>
            <p:ph type="ftr" sz="quarter" idx="11"/>
          </p:nvPr>
        </p:nvSpPr>
        <p:spPr>
          <a:xfrm>
            <a:off x="594360" y="379438"/>
            <a:ext cx="4830656" cy="365125"/>
          </a:xfrm>
        </p:spPr>
        <p:txBody>
          <a:bodyPr/>
          <a:lstStyle/>
          <a:p>
            <a:endParaRPr lang="en-GB"/>
          </a:p>
        </p:txBody>
      </p:sp>
      <p:sp>
        <p:nvSpPr>
          <p:cNvPr id="7" name="Slide Number Placeholder 6"/>
          <p:cNvSpPr>
            <a:spLocks noGrp="1"/>
          </p:cNvSpPr>
          <p:nvPr>
            <p:ph type="sldNum" sz="quarter" idx="12"/>
          </p:nvPr>
        </p:nvSpPr>
        <p:spPr>
          <a:xfrm>
            <a:off x="7882466" y="381001"/>
            <a:ext cx="667174" cy="365125"/>
          </a:xfrm>
        </p:spPr>
        <p:txBody>
          <a:bodyPr/>
          <a:lstStyle/>
          <a:p>
            <a:fld id="{9122AFE4-43A4-49BF-810A-A739816E24C7}" type="slidenum">
              <a:rPr lang="en-GB" smtClean="0"/>
              <a:t>‹#›</a:t>
            </a:fld>
            <a:endParaRPr lang="en-GB"/>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44335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7F7C6719-3253-4C6D-8A06-B5EBC3C98BA3}" type="datetimeFigureOut">
              <a:rPr lang="en-GB" smtClean="0"/>
              <a:t>29/09/2016</a:t>
            </a:fld>
            <a:endParaRPr lang="en-GB"/>
          </a:p>
        </p:txBody>
      </p:sp>
      <p:sp>
        <p:nvSpPr>
          <p:cNvPr id="6" name="Footer Placeholder 5"/>
          <p:cNvSpPr>
            <a:spLocks noGrp="1"/>
          </p:cNvSpPr>
          <p:nvPr>
            <p:ph type="ftr" sz="quarter" idx="11"/>
          </p:nvPr>
        </p:nvSpPr>
        <p:spPr>
          <a:xfrm>
            <a:off x="594360" y="378884"/>
            <a:ext cx="4830656" cy="365125"/>
          </a:xfrm>
        </p:spPr>
        <p:txBody>
          <a:bodyPr/>
          <a:lstStyle/>
          <a:p>
            <a:endParaRPr lang="en-GB"/>
          </a:p>
        </p:txBody>
      </p:sp>
      <p:sp>
        <p:nvSpPr>
          <p:cNvPr id="7" name="Slide Number Placeholder 6"/>
          <p:cNvSpPr>
            <a:spLocks noGrp="1"/>
          </p:cNvSpPr>
          <p:nvPr>
            <p:ph type="sldNum" sz="quarter" idx="12"/>
          </p:nvPr>
        </p:nvSpPr>
        <p:spPr>
          <a:xfrm>
            <a:off x="7882466" y="381001"/>
            <a:ext cx="667174" cy="365125"/>
          </a:xfrm>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519211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F7C6719-3253-4C6D-8A06-B5EBC3C98BA3}" type="datetimeFigureOut">
              <a:rPr lang="en-GB" smtClean="0"/>
              <a:t>29/09/2016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2601830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F7C6719-3253-4C6D-8A06-B5EBC3C98BA3}" type="datetimeFigureOut">
              <a:rPr lang="en-GB" smtClean="0"/>
              <a:t>29/09/2016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292606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7C6719-3253-4C6D-8A06-B5EBC3C98BA3}" type="datetimeFigureOut">
              <a:rPr lang="en-GB" smtClean="0"/>
              <a:t>29/09/2016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2530111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7F7C6719-3253-4C6D-8A06-B5EBC3C98BA3}" type="datetimeFigureOut">
              <a:rPr lang="en-GB" smtClean="0"/>
              <a:t>29/09/2016</a:t>
            </a:fld>
            <a:endParaRPr lang="en-GB"/>
          </a:p>
        </p:txBody>
      </p:sp>
      <p:sp>
        <p:nvSpPr>
          <p:cNvPr id="5" name="Footer Placeholder 4"/>
          <p:cNvSpPr>
            <a:spLocks noGrp="1"/>
          </p:cNvSpPr>
          <p:nvPr>
            <p:ph type="ftr" sz="quarter" idx="11"/>
          </p:nvPr>
        </p:nvSpPr>
        <p:spPr>
          <a:xfrm>
            <a:off x="594360" y="381001"/>
            <a:ext cx="4830656" cy="365125"/>
          </a:xfrm>
        </p:spPr>
        <p:txBody>
          <a:bodyPr/>
          <a:lstStyle/>
          <a:p>
            <a:endParaRPr lang="en-GB"/>
          </a:p>
        </p:txBody>
      </p:sp>
      <p:sp>
        <p:nvSpPr>
          <p:cNvPr id="6" name="Slide Number Placeholder 5"/>
          <p:cNvSpPr>
            <a:spLocks noGrp="1"/>
          </p:cNvSpPr>
          <p:nvPr>
            <p:ph type="sldNum" sz="quarter" idx="12"/>
          </p:nvPr>
        </p:nvSpPr>
        <p:spPr>
          <a:xfrm>
            <a:off x="7882466" y="381001"/>
            <a:ext cx="667174" cy="365125"/>
          </a:xfrm>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3049646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18875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7C6719-3253-4C6D-8A06-B5EBC3C98BA3}" type="datetimeFigureOut">
              <a:rPr lang="en-GB" smtClean="0"/>
              <a:t>29/09/2016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4233223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7F7C6719-3253-4C6D-8A06-B5EBC3C98BA3}" type="datetimeFigureOut">
              <a:rPr lang="en-GB" smtClean="0"/>
              <a:t>29/09/2016</a:t>
            </a:fld>
            <a:endParaRPr lang="en-GB"/>
          </a:p>
        </p:txBody>
      </p:sp>
      <p:sp>
        <p:nvSpPr>
          <p:cNvPr id="5" name="Footer Placeholder 4"/>
          <p:cNvSpPr>
            <a:spLocks noGrp="1"/>
          </p:cNvSpPr>
          <p:nvPr>
            <p:ph type="ftr" sz="quarter" idx="11"/>
          </p:nvPr>
        </p:nvSpPr>
        <p:spPr>
          <a:xfrm>
            <a:off x="594360" y="381001"/>
            <a:ext cx="4830656" cy="365125"/>
          </a:xfrm>
        </p:spPr>
        <p:txBody>
          <a:bodyPr/>
          <a:lstStyle/>
          <a:p>
            <a:endParaRPr lang="en-GB"/>
          </a:p>
        </p:txBody>
      </p:sp>
      <p:sp>
        <p:nvSpPr>
          <p:cNvPr id="6" name="Slide Number Placeholder 5"/>
          <p:cNvSpPr>
            <a:spLocks noGrp="1"/>
          </p:cNvSpPr>
          <p:nvPr>
            <p:ph type="sldNum" sz="quarter" idx="12"/>
          </p:nvPr>
        </p:nvSpPr>
        <p:spPr>
          <a:xfrm>
            <a:off x="7882466" y="381001"/>
            <a:ext cx="667173" cy="365125"/>
          </a:xfrm>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183575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7C6719-3253-4C6D-8A06-B5EBC3C98BA3}" type="datetimeFigureOut">
              <a:rPr lang="en-GB" smtClean="0"/>
              <a:t>29/09/2016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3283307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7C6719-3253-4C6D-8A06-B5EBC3C98BA3}" type="datetimeFigureOut">
              <a:rPr lang="en-GB" smtClean="0"/>
              <a:t>29/09/2016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356563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7C6719-3253-4C6D-8A06-B5EBC3C98BA3}" type="datetimeFigureOut">
              <a:rPr lang="en-GB" smtClean="0"/>
              <a:t>29/09/2016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921491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C6719-3253-4C6D-8A06-B5EBC3C98BA3}" type="datetimeFigureOut">
              <a:rPr lang="en-GB" smtClean="0"/>
              <a:t>29/09/2016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139059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7C6719-3253-4C6D-8A06-B5EBC3C98BA3}" type="datetimeFigureOut">
              <a:rPr lang="en-GB" smtClean="0"/>
              <a:t>29/09/2016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291298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7C6719-3253-4C6D-8A06-B5EBC3C98BA3}" type="datetimeFigureOut">
              <a:rPr lang="en-GB" smtClean="0"/>
              <a:t>29/09/2016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122AFE4-43A4-49BF-810A-A739816E24C7}" type="slidenum">
              <a:rPr lang="en-GB" smtClean="0"/>
              <a:t>‹#›</a:t>
            </a:fld>
            <a:endParaRPr lang="en-GB"/>
          </a:p>
        </p:txBody>
      </p:sp>
    </p:spTree>
    <p:extLst>
      <p:ext uri="{BB962C8B-B14F-4D97-AF65-F5344CB8AC3E}">
        <p14:creationId xmlns:p14="http://schemas.microsoft.com/office/powerpoint/2010/main" val="151365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F7C6719-3253-4C6D-8A06-B5EBC3C98BA3}" type="datetimeFigureOut">
              <a:rPr lang="en-GB" smtClean="0"/>
              <a:t>29/09/2016</a:t>
            </a:fld>
            <a:endParaRPr lang="en-GB"/>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122AFE4-43A4-49BF-810A-A739816E24C7}" type="slidenum">
              <a:rPr lang="en-GB" smtClean="0"/>
              <a:t>‹#›</a:t>
            </a:fld>
            <a:endParaRPr lang="en-GB"/>
          </a:p>
        </p:txBody>
      </p:sp>
    </p:spTree>
    <p:extLst>
      <p:ext uri="{BB962C8B-B14F-4D97-AF65-F5344CB8AC3E}">
        <p14:creationId xmlns:p14="http://schemas.microsoft.com/office/powerpoint/2010/main" val="2084839549"/>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robert.merrison@plymouth.ac.u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hyperlink" Target="https://www.plymouth.ac.uk/your-university/about-us/university-structure/faculties/science-engineering/hpc/what-is-a-cluster"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0.jpe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learncpp.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SOFT354: Parallel Computation and distributed systems</a:t>
            </a:r>
          </a:p>
        </p:txBody>
      </p:sp>
      <p:sp>
        <p:nvSpPr>
          <p:cNvPr id="3" name="Subtitle 2"/>
          <p:cNvSpPr>
            <a:spLocks noGrp="1"/>
          </p:cNvSpPr>
          <p:nvPr>
            <p:ph type="subTitle" idx="1"/>
          </p:nvPr>
        </p:nvSpPr>
        <p:spPr/>
        <p:txBody>
          <a:bodyPr>
            <a:normAutofit fontScale="92500" lnSpcReduction="10000"/>
          </a:bodyPr>
          <a:lstStyle/>
          <a:p>
            <a:r>
              <a:rPr lang="en-GB" dirty="0"/>
              <a:t>Week 1</a:t>
            </a:r>
          </a:p>
          <a:p>
            <a:r>
              <a:rPr lang="en-GB" dirty="0"/>
              <a:t>Dr Robert Merrison-</a:t>
            </a:r>
            <a:r>
              <a:rPr lang="en-GB" dirty="0" err="1"/>
              <a:t>Hort</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9" y="295823"/>
            <a:ext cx="1512168" cy="904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9142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parallel?</a:t>
            </a:r>
          </a:p>
        </p:txBody>
      </p:sp>
      <p:sp>
        <p:nvSpPr>
          <p:cNvPr id="3" name="Content Placeholder 2"/>
          <p:cNvSpPr>
            <a:spLocks noGrp="1"/>
          </p:cNvSpPr>
          <p:nvPr>
            <p:ph idx="1"/>
          </p:nvPr>
        </p:nvSpPr>
        <p:spPr>
          <a:xfrm>
            <a:off x="594360" y="2204864"/>
            <a:ext cx="7955280" cy="576064"/>
          </a:xfrm>
        </p:spPr>
        <p:txBody>
          <a:bodyPr/>
          <a:lstStyle/>
          <a:p>
            <a:r>
              <a:rPr lang="en-GB" dirty="0"/>
              <a:t>Processor clock speeds aren’t getting faster:</a:t>
            </a:r>
          </a:p>
        </p:txBody>
      </p:sp>
      <p:pic>
        <p:nvPicPr>
          <p:cNvPr id="4" name="Picture 2" descr="http://deliveryimages.acm.org/10.1145/2140000/2133822/figs/f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812387"/>
            <a:ext cx="5904656" cy="3063955"/>
          </a:xfrm>
          <a:prstGeom prst="rect">
            <a:avLst/>
          </a:prstGeom>
          <a:noFill/>
          <a:ln w="28575">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76056" y="5907801"/>
            <a:ext cx="2592288" cy="369332"/>
          </a:xfrm>
          <a:prstGeom prst="rect">
            <a:avLst/>
          </a:prstGeom>
          <a:noFill/>
        </p:spPr>
        <p:txBody>
          <a:bodyPr wrap="square" rtlCol="0">
            <a:spAutoFit/>
          </a:bodyPr>
          <a:lstStyle/>
          <a:p>
            <a:pPr algn="ctr"/>
            <a:r>
              <a:rPr lang="en-GB" dirty="0"/>
              <a:t>ACM CPU Database</a:t>
            </a:r>
          </a:p>
        </p:txBody>
      </p:sp>
    </p:spTree>
    <p:extLst>
      <p:ext uri="{BB962C8B-B14F-4D97-AF65-F5344CB8AC3E}">
        <p14:creationId xmlns:p14="http://schemas.microsoft.com/office/powerpoint/2010/main" val="360809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PARALLEL?</a:t>
            </a:r>
          </a:p>
        </p:txBody>
      </p:sp>
      <p:sp>
        <p:nvSpPr>
          <p:cNvPr id="3" name="Content Placeholder 2"/>
          <p:cNvSpPr>
            <a:spLocks noGrp="1"/>
          </p:cNvSpPr>
          <p:nvPr>
            <p:ph idx="1"/>
          </p:nvPr>
        </p:nvSpPr>
        <p:spPr>
          <a:xfrm>
            <a:off x="594360" y="2194560"/>
            <a:ext cx="7955280" cy="442352"/>
          </a:xfrm>
        </p:spPr>
        <p:txBody>
          <a:bodyPr>
            <a:normAutofit/>
          </a:bodyPr>
          <a:lstStyle/>
          <a:p>
            <a:r>
              <a:rPr lang="en-GB" dirty="0"/>
              <a:t>But there’s a lot more data around:</a:t>
            </a:r>
          </a:p>
        </p:txBody>
      </p:sp>
      <p:pic>
        <p:nvPicPr>
          <p:cNvPr id="1026" name="Picture 2" descr="https://www.atkearney.com/documents/10192/698536/FG-Big-Data-and-the-Creative-Destruction-of-Todays-Business-Models-1.png/0c519468-de82-45cb-afde-5d7b431b00b5?t=1358296806758"/>
          <p:cNvPicPr>
            <a:picLocks noChangeAspect="1" noChangeArrowheads="1"/>
          </p:cNvPicPr>
          <p:nvPr/>
        </p:nvPicPr>
        <p:blipFill rotWithShape="1">
          <a:blip r:embed="rId3">
            <a:extLst>
              <a:ext uri="{28A0092B-C50C-407E-A947-70E740481C1C}">
                <a14:useLocalDpi xmlns:a14="http://schemas.microsoft.com/office/drawing/2010/main" val="0"/>
              </a:ext>
            </a:extLst>
          </a:blip>
          <a:srcRect t="23495" b="2344"/>
          <a:stretch/>
        </p:blipFill>
        <p:spPr bwMode="auto">
          <a:xfrm>
            <a:off x="467544" y="3150515"/>
            <a:ext cx="4789093" cy="23667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2848298"/>
            <a:ext cx="6264696" cy="307777"/>
          </a:xfrm>
          <a:prstGeom prst="rect">
            <a:avLst/>
          </a:prstGeom>
          <a:noFill/>
        </p:spPr>
        <p:txBody>
          <a:bodyPr wrap="square" rtlCol="0">
            <a:spAutoFit/>
          </a:bodyPr>
          <a:lstStyle/>
          <a:p>
            <a:r>
              <a:rPr lang="en-GB" sz="1400" dirty="0"/>
              <a:t>Data produced per year, globally, in zettabytes (ZB)</a:t>
            </a:r>
          </a:p>
        </p:txBody>
      </p:sp>
      <p:sp>
        <p:nvSpPr>
          <p:cNvPr id="5" name="TextBox 4"/>
          <p:cNvSpPr txBox="1"/>
          <p:nvPr/>
        </p:nvSpPr>
        <p:spPr>
          <a:xfrm>
            <a:off x="5580112" y="2779601"/>
            <a:ext cx="3168352" cy="3539430"/>
          </a:xfrm>
          <a:prstGeom prst="rect">
            <a:avLst/>
          </a:prstGeom>
          <a:noFill/>
        </p:spPr>
        <p:txBody>
          <a:bodyPr wrap="square" rtlCol="0">
            <a:spAutoFit/>
          </a:bodyPr>
          <a:lstStyle/>
          <a:p>
            <a:r>
              <a:rPr lang="en-GB" sz="1400" dirty="0"/>
              <a:t>(From Oracle)</a:t>
            </a:r>
          </a:p>
          <a:p>
            <a:pPr lvl="0" defTabSz="914400" eaLnBrk="0" fontAlgn="base" hangingPunct="0">
              <a:spcBef>
                <a:spcPct val="0"/>
              </a:spcBef>
              <a:spcAft>
                <a:spcPct val="0"/>
              </a:spcAft>
            </a:pPr>
            <a:endParaRPr lang="en-US" altLang="en-US" sz="1400" dirty="0"/>
          </a:p>
          <a:p>
            <a:pPr lvl="0" defTabSz="914400" eaLnBrk="0" fontAlgn="base" hangingPunct="0">
              <a:spcBef>
                <a:spcPct val="0"/>
              </a:spcBef>
              <a:spcAft>
                <a:spcPct val="0"/>
              </a:spcAft>
              <a:buFontTx/>
              <a:buChar char="•"/>
            </a:pPr>
            <a:r>
              <a:rPr lang="en-US" altLang="en-US" sz="1400" dirty="0"/>
              <a:t>Every day, 2.5 quintillion bytes of data are created, with 90 percent of the world's data created in the past two years alone.</a:t>
            </a:r>
          </a:p>
          <a:p>
            <a:pPr lvl="0" defTabSz="914400" eaLnBrk="0" fontAlgn="base" hangingPunct="0">
              <a:spcBef>
                <a:spcPct val="0"/>
              </a:spcBef>
              <a:spcAft>
                <a:spcPct val="0"/>
              </a:spcAft>
              <a:buFontTx/>
              <a:buChar char="•"/>
            </a:pPr>
            <a:endParaRPr lang="en-US" altLang="en-US" sz="1400" dirty="0"/>
          </a:p>
          <a:p>
            <a:pPr lvl="0" defTabSz="914400" eaLnBrk="0" fontAlgn="base" hangingPunct="0">
              <a:spcBef>
                <a:spcPct val="0"/>
              </a:spcBef>
              <a:spcAft>
                <a:spcPct val="0"/>
              </a:spcAft>
              <a:buFontTx/>
              <a:buChar char="•"/>
            </a:pPr>
            <a:r>
              <a:rPr lang="en-US" altLang="en-US" sz="1400" dirty="0"/>
              <a:t>Data production will be 44 times greater in 2020 than in 2009.</a:t>
            </a:r>
          </a:p>
          <a:p>
            <a:pPr lvl="0" defTabSz="914400" eaLnBrk="0" fontAlgn="base" hangingPunct="0">
              <a:spcBef>
                <a:spcPct val="0"/>
              </a:spcBef>
              <a:spcAft>
                <a:spcPct val="0"/>
              </a:spcAft>
              <a:buFontTx/>
              <a:buChar char="•"/>
            </a:pPr>
            <a:endParaRPr lang="en-US" altLang="en-US" sz="1400" dirty="0"/>
          </a:p>
          <a:p>
            <a:pPr lvl="0" defTabSz="914400" eaLnBrk="0" fontAlgn="base" hangingPunct="0">
              <a:spcBef>
                <a:spcPct val="0"/>
              </a:spcBef>
              <a:spcAft>
                <a:spcPct val="0"/>
              </a:spcAft>
              <a:buFontTx/>
              <a:buChar char="•"/>
            </a:pPr>
            <a:r>
              <a:rPr lang="en-US" altLang="en-US" sz="1400" dirty="0"/>
              <a:t>Wal-Mart processes one million customer transactions per hour, stored in databases estimated to contain more than 2.5 petabytes of data. </a:t>
            </a:r>
          </a:p>
          <a:p>
            <a:endParaRPr lang="en-GB" sz="1400" dirty="0"/>
          </a:p>
        </p:txBody>
      </p:sp>
      <p:sp>
        <p:nvSpPr>
          <p:cNvPr id="7" name="TextBox 6"/>
          <p:cNvSpPr txBox="1"/>
          <p:nvPr/>
        </p:nvSpPr>
        <p:spPr>
          <a:xfrm>
            <a:off x="1691680" y="6206557"/>
            <a:ext cx="7272808" cy="400110"/>
          </a:xfrm>
          <a:prstGeom prst="rect">
            <a:avLst/>
          </a:prstGeom>
          <a:noFill/>
        </p:spPr>
        <p:txBody>
          <a:bodyPr wrap="square" rtlCol="0">
            <a:spAutoFit/>
          </a:bodyPr>
          <a:lstStyle/>
          <a:p>
            <a:pPr algn="r"/>
            <a:r>
              <a:rPr lang="en-GB" sz="2000" dirty="0">
                <a:solidFill>
                  <a:schemeClr val="accent2"/>
                </a:solidFill>
              </a:rPr>
              <a:t>How can we deal with this?</a:t>
            </a:r>
          </a:p>
        </p:txBody>
      </p:sp>
    </p:spTree>
    <p:extLst>
      <p:ext uri="{BB962C8B-B14F-4D97-AF65-F5344CB8AC3E}">
        <p14:creationId xmlns:p14="http://schemas.microsoft.com/office/powerpoint/2010/main" val="1509469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parallel?</a:t>
            </a:r>
          </a:p>
        </p:txBody>
      </p:sp>
      <p:sp>
        <p:nvSpPr>
          <p:cNvPr id="3" name="Content Placeholder 2"/>
          <p:cNvSpPr>
            <a:spLocks noGrp="1"/>
          </p:cNvSpPr>
          <p:nvPr>
            <p:ph idx="1"/>
          </p:nvPr>
        </p:nvSpPr>
        <p:spPr>
          <a:xfrm>
            <a:off x="594360" y="2194560"/>
            <a:ext cx="5623461" cy="4069080"/>
          </a:xfrm>
        </p:spPr>
        <p:txBody>
          <a:bodyPr>
            <a:normAutofit fontScale="92500" lnSpcReduction="10000"/>
          </a:bodyPr>
          <a:lstStyle/>
          <a:p>
            <a:r>
              <a:rPr lang="en-GB" dirty="0"/>
              <a:t>Science is also pushing the boundaries of what computers are required to do.</a:t>
            </a:r>
          </a:p>
          <a:p>
            <a:endParaRPr lang="en-GB" dirty="0"/>
          </a:p>
          <a:p>
            <a:r>
              <a:rPr lang="en-GB" dirty="0"/>
              <a:t>Giant experiments produce </a:t>
            </a:r>
            <a:r>
              <a:rPr lang="en-GB" dirty="0">
                <a:solidFill>
                  <a:schemeClr val="accent2"/>
                </a:solidFill>
              </a:rPr>
              <a:t>big data</a:t>
            </a:r>
            <a:r>
              <a:rPr lang="en-GB" dirty="0"/>
              <a:t>.</a:t>
            </a:r>
          </a:p>
          <a:p>
            <a:pPr lvl="1"/>
            <a:r>
              <a:rPr lang="en-GB" dirty="0"/>
              <a:t>E.g. the Large Hadron Collider produces ~25,000 terabytes of data a year.</a:t>
            </a:r>
          </a:p>
          <a:p>
            <a:pPr lvl="1"/>
            <a:endParaRPr lang="en-GB" dirty="0"/>
          </a:p>
          <a:p>
            <a:r>
              <a:rPr lang="en-GB" dirty="0">
                <a:solidFill>
                  <a:schemeClr val="accent2"/>
                </a:solidFill>
              </a:rPr>
              <a:t>Advanced simulations </a:t>
            </a:r>
            <a:r>
              <a:rPr lang="en-GB" dirty="0"/>
              <a:t>require lots of computing power.</a:t>
            </a:r>
          </a:p>
          <a:p>
            <a:pPr lvl="1"/>
            <a:r>
              <a:rPr lang="en-GB" dirty="0"/>
              <a:t>E.g. weather forecasting, protein folding, particle physics, fluid dynamics (for car / airplane design), neuroscience.</a:t>
            </a:r>
          </a:p>
        </p:txBody>
      </p:sp>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192" y="2194560"/>
            <a:ext cx="2613014" cy="1703828"/>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4077072"/>
            <a:ext cx="2613014" cy="1612652"/>
          </a:xfrm>
          <a:prstGeom prst="rect">
            <a:avLst/>
          </a:prstGeom>
        </p:spPr>
      </p:pic>
      <p:sp>
        <p:nvSpPr>
          <p:cNvPr id="6" name="TextBox 5"/>
          <p:cNvSpPr txBox="1"/>
          <p:nvPr/>
        </p:nvSpPr>
        <p:spPr>
          <a:xfrm>
            <a:off x="1691680" y="6206557"/>
            <a:ext cx="7272808" cy="400110"/>
          </a:xfrm>
          <a:prstGeom prst="rect">
            <a:avLst/>
          </a:prstGeom>
          <a:noFill/>
        </p:spPr>
        <p:txBody>
          <a:bodyPr wrap="square" rtlCol="0">
            <a:spAutoFit/>
          </a:bodyPr>
          <a:lstStyle/>
          <a:p>
            <a:pPr algn="r"/>
            <a:r>
              <a:rPr lang="en-GB" sz="2000" dirty="0">
                <a:solidFill>
                  <a:schemeClr val="accent2"/>
                </a:solidFill>
              </a:rPr>
              <a:t>How can we deal with this?</a:t>
            </a:r>
          </a:p>
        </p:txBody>
      </p:sp>
    </p:spTree>
    <p:extLst>
      <p:ext uri="{BB962C8B-B14F-4D97-AF65-F5344CB8AC3E}">
        <p14:creationId xmlns:p14="http://schemas.microsoft.com/office/powerpoint/2010/main" val="1329556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faster clock Speeds?</a:t>
            </a:r>
          </a:p>
        </p:txBody>
      </p:sp>
      <p:sp>
        <p:nvSpPr>
          <p:cNvPr id="3" name="Content Placeholder 2"/>
          <p:cNvSpPr>
            <a:spLocks noGrp="1"/>
          </p:cNvSpPr>
          <p:nvPr>
            <p:ph idx="1"/>
          </p:nvPr>
        </p:nvSpPr>
        <p:spPr>
          <a:xfrm>
            <a:off x="594360" y="1916832"/>
            <a:ext cx="5849848" cy="4680520"/>
          </a:xfrm>
        </p:spPr>
        <p:txBody>
          <a:bodyPr>
            <a:normAutofit fontScale="92500" lnSpcReduction="10000"/>
          </a:bodyPr>
          <a:lstStyle/>
          <a:p>
            <a:r>
              <a:rPr lang="en-GB" dirty="0">
                <a:solidFill>
                  <a:schemeClr val="accent2"/>
                </a:solidFill>
              </a:rPr>
              <a:t>CPU clocks aren’t likely to get much faster.</a:t>
            </a:r>
          </a:p>
          <a:p>
            <a:endParaRPr lang="en-GB" dirty="0"/>
          </a:p>
          <a:p>
            <a:r>
              <a:rPr lang="en-GB" dirty="0"/>
              <a:t>The speed at which transistors switch increases as the gate oxide gets thinner.</a:t>
            </a:r>
          </a:p>
          <a:p>
            <a:endParaRPr lang="en-GB" dirty="0"/>
          </a:p>
          <a:p>
            <a:r>
              <a:rPr lang="en-GB" dirty="0"/>
              <a:t>In modern CPUs, the “die size” is 22nm, giving a 0.5nm thick oxide – </a:t>
            </a:r>
            <a:r>
              <a:rPr lang="en-GB" dirty="0">
                <a:solidFill>
                  <a:schemeClr val="accent2"/>
                </a:solidFill>
              </a:rPr>
              <a:t>roughly the size of a silicon molecule</a:t>
            </a:r>
            <a:r>
              <a:rPr lang="en-GB" dirty="0"/>
              <a:t>! </a:t>
            </a:r>
          </a:p>
          <a:p>
            <a:endParaRPr lang="en-GB" dirty="0"/>
          </a:p>
          <a:p>
            <a:r>
              <a:rPr lang="en-GB" dirty="0"/>
              <a:t>Clever new transistor designs and materials help…</a:t>
            </a:r>
          </a:p>
          <a:p>
            <a:pPr lvl="1"/>
            <a:r>
              <a:rPr lang="en-GB" dirty="0"/>
              <a:t>e.g. iPhone 6s CPU and recent graphics cards are 14 and 16nm)</a:t>
            </a:r>
          </a:p>
          <a:p>
            <a:r>
              <a:rPr lang="en-GB" dirty="0"/>
              <a:t>… </a:t>
            </a:r>
            <a:r>
              <a:rPr lang="en-GB" dirty="0">
                <a:solidFill>
                  <a:schemeClr val="accent2"/>
                </a:solidFill>
              </a:rPr>
              <a:t>but we’re probably close to the limit</a:t>
            </a:r>
            <a:r>
              <a:rPr lang="en-GB" dirty="0"/>
              <a:t>.</a:t>
            </a:r>
          </a:p>
        </p:txBody>
      </p:sp>
      <p:pic>
        <p:nvPicPr>
          <p:cNvPr id="2050" name="Picture 2" descr="https://upload.wikimedia.org/wikipedia/commons/9/95/MOSFET_junction_structu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8" y="2780929"/>
            <a:ext cx="2520280" cy="13800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5796136" y="2924944"/>
            <a:ext cx="1440160" cy="504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94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Solution: Parallelism</a:t>
            </a:r>
          </a:p>
        </p:txBody>
      </p:sp>
      <p:sp>
        <p:nvSpPr>
          <p:cNvPr id="3" name="Content Placeholder 2"/>
          <p:cNvSpPr>
            <a:spLocks noGrp="1"/>
          </p:cNvSpPr>
          <p:nvPr>
            <p:ph idx="1"/>
          </p:nvPr>
        </p:nvSpPr>
        <p:spPr>
          <a:xfrm>
            <a:off x="594360" y="2194560"/>
            <a:ext cx="7955280" cy="2602592"/>
          </a:xfrm>
        </p:spPr>
        <p:txBody>
          <a:bodyPr>
            <a:normAutofit/>
          </a:bodyPr>
          <a:lstStyle/>
          <a:p>
            <a:r>
              <a:rPr lang="en-GB" dirty="0"/>
              <a:t>If you can’t do something any faster…</a:t>
            </a:r>
          </a:p>
          <a:p>
            <a:endParaRPr lang="en-GB" dirty="0"/>
          </a:p>
          <a:p>
            <a:endParaRPr lang="en-GB" dirty="0"/>
          </a:p>
          <a:p>
            <a:endParaRPr lang="en-GB" dirty="0"/>
          </a:p>
          <a:p>
            <a:r>
              <a:rPr lang="en-GB" dirty="0"/>
              <a:t>… do more than one thing at the same time!</a:t>
            </a:r>
          </a:p>
          <a:p>
            <a:endParaRPr lang="en-GB" dirty="0"/>
          </a:p>
          <a:p>
            <a:endParaRPr lang="en-GB" dirty="0"/>
          </a:p>
        </p:txBody>
      </p:sp>
      <p:pic>
        <p:nvPicPr>
          <p:cNvPr id="4" name="Picture 3"/>
          <p:cNvPicPr>
            <a:picLocks noChangeAspect="1"/>
          </p:cNvPicPr>
          <p:nvPr/>
        </p:nvPicPr>
        <p:blipFill>
          <a:blip r:embed="rId2"/>
          <a:stretch>
            <a:fillRect/>
          </a:stretch>
        </p:blipFill>
        <p:spPr>
          <a:xfrm>
            <a:off x="6228184" y="1887666"/>
            <a:ext cx="2534272" cy="1902253"/>
          </a:xfrm>
          <a:prstGeom prst="rect">
            <a:avLst/>
          </a:prstGeom>
        </p:spPr>
      </p:pic>
      <p:grpSp>
        <p:nvGrpSpPr>
          <p:cNvPr id="15" name="Group 14"/>
          <p:cNvGrpSpPr/>
          <p:nvPr/>
        </p:nvGrpSpPr>
        <p:grpSpPr>
          <a:xfrm>
            <a:off x="347144" y="4509120"/>
            <a:ext cx="8202496" cy="1539229"/>
            <a:chOff x="381544" y="4797150"/>
            <a:chExt cx="8202496" cy="1539229"/>
          </a:xfrm>
        </p:grpSpPr>
        <p:pic>
          <p:nvPicPr>
            <p:cNvPr id="16" name="Picture 15"/>
            <p:cNvPicPr>
              <a:picLocks noChangeAspect="1"/>
            </p:cNvPicPr>
            <p:nvPr/>
          </p:nvPicPr>
          <p:blipFill>
            <a:blip r:embed="rId2"/>
            <a:stretch>
              <a:fillRect/>
            </a:stretch>
          </p:blipFill>
          <p:spPr>
            <a:xfrm>
              <a:off x="381544" y="4797157"/>
              <a:ext cx="1025312" cy="769611"/>
            </a:xfrm>
            <a:prstGeom prst="rect">
              <a:avLst/>
            </a:prstGeom>
          </p:spPr>
        </p:pic>
        <p:pic>
          <p:nvPicPr>
            <p:cNvPr id="17" name="Picture 16"/>
            <p:cNvPicPr>
              <a:picLocks noChangeAspect="1"/>
            </p:cNvPicPr>
            <p:nvPr/>
          </p:nvPicPr>
          <p:blipFill>
            <a:blip r:embed="rId2"/>
            <a:stretch>
              <a:fillRect/>
            </a:stretch>
          </p:blipFill>
          <p:spPr>
            <a:xfrm>
              <a:off x="1406856" y="4797156"/>
              <a:ext cx="1025312" cy="769611"/>
            </a:xfrm>
            <a:prstGeom prst="rect">
              <a:avLst/>
            </a:prstGeom>
          </p:spPr>
        </p:pic>
        <p:pic>
          <p:nvPicPr>
            <p:cNvPr id="18" name="Picture 17"/>
            <p:cNvPicPr>
              <a:picLocks noChangeAspect="1"/>
            </p:cNvPicPr>
            <p:nvPr/>
          </p:nvPicPr>
          <p:blipFill>
            <a:blip r:embed="rId2"/>
            <a:stretch>
              <a:fillRect/>
            </a:stretch>
          </p:blipFill>
          <p:spPr>
            <a:xfrm>
              <a:off x="2432168" y="4797155"/>
              <a:ext cx="1025312" cy="769611"/>
            </a:xfrm>
            <a:prstGeom prst="rect">
              <a:avLst/>
            </a:prstGeom>
          </p:spPr>
        </p:pic>
        <p:pic>
          <p:nvPicPr>
            <p:cNvPr id="19" name="Picture 18"/>
            <p:cNvPicPr>
              <a:picLocks noChangeAspect="1"/>
            </p:cNvPicPr>
            <p:nvPr/>
          </p:nvPicPr>
          <p:blipFill>
            <a:blip r:embed="rId2"/>
            <a:stretch>
              <a:fillRect/>
            </a:stretch>
          </p:blipFill>
          <p:spPr>
            <a:xfrm>
              <a:off x="3457480" y="4797154"/>
              <a:ext cx="1025312" cy="769611"/>
            </a:xfrm>
            <a:prstGeom prst="rect">
              <a:avLst/>
            </a:prstGeom>
          </p:spPr>
        </p:pic>
        <p:pic>
          <p:nvPicPr>
            <p:cNvPr id="20" name="Picture 19"/>
            <p:cNvPicPr>
              <a:picLocks noChangeAspect="1"/>
            </p:cNvPicPr>
            <p:nvPr/>
          </p:nvPicPr>
          <p:blipFill>
            <a:blip r:embed="rId2"/>
            <a:stretch>
              <a:fillRect/>
            </a:stretch>
          </p:blipFill>
          <p:spPr>
            <a:xfrm>
              <a:off x="4482792" y="4797153"/>
              <a:ext cx="1025312" cy="769611"/>
            </a:xfrm>
            <a:prstGeom prst="rect">
              <a:avLst/>
            </a:prstGeom>
          </p:spPr>
        </p:pic>
        <p:pic>
          <p:nvPicPr>
            <p:cNvPr id="21" name="Picture 20"/>
            <p:cNvPicPr>
              <a:picLocks noChangeAspect="1"/>
            </p:cNvPicPr>
            <p:nvPr/>
          </p:nvPicPr>
          <p:blipFill>
            <a:blip r:embed="rId2"/>
            <a:stretch>
              <a:fillRect/>
            </a:stretch>
          </p:blipFill>
          <p:spPr>
            <a:xfrm>
              <a:off x="5508104" y="4797152"/>
              <a:ext cx="1025312" cy="769611"/>
            </a:xfrm>
            <a:prstGeom prst="rect">
              <a:avLst/>
            </a:prstGeom>
          </p:spPr>
        </p:pic>
        <p:pic>
          <p:nvPicPr>
            <p:cNvPr id="22" name="Picture 21"/>
            <p:cNvPicPr>
              <a:picLocks noChangeAspect="1"/>
            </p:cNvPicPr>
            <p:nvPr/>
          </p:nvPicPr>
          <p:blipFill>
            <a:blip r:embed="rId2"/>
            <a:stretch>
              <a:fillRect/>
            </a:stretch>
          </p:blipFill>
          <p:spPr>
            <a:xfrm>
              <a:off x="6533416" y="4797151"/>
              <a:ext cx="1025312" cy="769611"/>
            </a:xfrm>
            <a:prstGeom prst="rect">
              <a:avLst/>
            </a:prstGeom>
          </p:spPr>
        </p:pic>
        <p:pic>
          <p:nvPicPr>
            <p:cNvPr id="23" name="Picture 22"/>
            <p:cNvPicPr>
              <a:picLocks noChangeAspect="1"/>
            </p:cNvPicPr>
            <p:nvPr/>
          </p:nvPicPr>
          <p:blipFill>
            <a:blip r:embed="rId2"/>
            <a:stretch>
              <a:fillRect/>
            </a:stretch>
          </p:blipFill>
          <p:spPr>
            <a:xfrm>
              <a:off x="7558728" y="4797150"/>
              <a:ext cx="1025312" cy="769611"/>
            </a:xfrm>
            <a:prstGeom prst="rect">
              <a:avLst/>
            </a:prstGeom>
          </p:spPr>
        </p:pic>
        <p:pic>
          <p:nvPicPr>
            <p:cNvPr id="24" name="Picture 23"/>
            <p:cNvPicPr>
              <a:picLocks noChangeAspect="1"/>
            </p:cNvPicPr>
            <p:nvPr/>
          </p:nvPicPr>
          <p:blipFill>
            <a:blip r:embed="rId2"/>
            <a:stretch>
              <a:fillRect/>
            </a:stretch>
          </p:blipFill>
          <p:spPr>
            <a:xfrm>
              <a:off x="381544" y="5566768"/>
              <a:ext cx="1025312" cy="769611"/>
            </a:xfrm>
            <a:prstGeom prst="rect">
              <a:avLst/>
            </a:prstGeom>
          </p:spPr>
        </p:pic>
        <p:pic>
          <p:nvPicPr>
            <p:cNvPr id="25" name="Picture 24"/>
            <p:cNvPicPr>
              <a:picLocks noChangeAspect="1"/>
            </p:cNvPicPr>
            <p:nvPr/>
          </p:nvPicPr>
          <p:blipFill>
            <a:blip r:embed="rId2"/>
            <a:stretch>
              <a:fillRect/>
            </a:stretch>
          </p:blipFill>
          <p:spPr>
            <a:xfrm>
              <a:off x="1406856" y="5566767"/>
              <a:ext cx="1025312" cy="769611"/>
            </a:xfrm>
            <a:prstGeom prst="rect">
              <a:avLst/>
            </a:prstGeom>
          </p:spPr>
        </p:pic>
        <p:pic>
          <p:nvPicPr>
            <p:cNvPr id="26" name="Picture 25"/>
            <p:cNvPicPr>
              <a:picLocks noChangeAspect="1"/>
            </p:cNvPicPr>
            <p:nvPr/>
          </p:nvPicPr>
          <p:blipFill>
            <a:blip r:embed="rId2"/>
            <a:stretch>
              <a:fillRect/>
            </a:stretch>
          </p:blipFill>
          <p:spPr>
            <a:xfrm>
              <a:off x="2432168" y="5566766"/>
              <a:ext cx="1025312" cy="769611"/>
            </a:xfrm>
            <a:prstGeom prst="rect">
              <a:avLst/>
            </a:prstGeom>
          </p:spPr>
        </p:pic>
        <p:pic>
          <p:nvPicPr>
            <p:cNvPr id="27" name="Picture 26"/>
            <p:cNvPicPr>
              <a:picLocks noChangeAspect="1"/>
            </p:cNvPicPr>
            <p:nvPr/>
          </p:nvPicPr>
          <p:blipFill>
            <a:blip r:embed="rId2"/>
            <a:stretch>
              <a:fillRect/>
            </a:stretch>
          </p:blipFill>
          <p:spPr>
            <a:xfrm>
              <a:off x="3457480" y="5566765"/>
              <a:ext cx="1025312" cy="769611"/>
            </a:xfrm>
            <a:prstGeom prst="rect">
              <a:avLst/>
            </a:prstGeom>
          </p:spPr>
        </p:pic>
        <p:pic>
          <p:nvPicPr>
            <p:cNvPr id="28" name="Picture 27"/>
            <p:cNvPicPr>
              <a:picLocks noChangeAspect="1"/>
            </p:cNvPicPr>
            <p:nvPr/>
          </p:nvPicPr>
          <p:blipFill>
            <a:blip r:embed="rId2"/>
            <a:stretch>
              <a:fillRect/>
            </a:stretch>
          </p:blipFill>
          <p:spPr>
            <a:xfrm>
              <a:off x="4482792" y="5566764"/>
              <a:ext cx="1025312" cy="769611"/>
            </a:xfrm>
            <a:prstGeom prst="rect">
              <a:avLst/>
            </a:prstGeom>
          </p:spPr>
        </p:pic>
        <p:pic>
          <p:nvPicPr>
            <p:cNvPr id="29" name="Picture 28"/>
            <p:cNvPicPr>
              <a:picLocks noChangeAspect="1"/>
            </p:cNvPicPr>
            <p:nvPr/>
          </p:nvPicPr>
          <p:blipFill>
            <a:blip r:embed="rId2"/>
            <a:stretch>
              <a:fillRect/>
            </a:stretch>
          </p:blipFill>
          <p:spPr>
            <a:xfrm>
              <a:off x="5508104" y="5566763"/>
              <a:ext cx="1025312" cy="769611"/>
            </a:xfrm>
            <a:prstGeom prst="rect">
              <a:avLst/>
            </a:prstGeom>
          </p:spPr>
        </p:pic>
        <p:pic>
          <p:nvPicPr>
            <p:cNvPr id="30" name="Picture 29"/>
            <p:cNvPicPr>
              <a:picLocks noChangeAspect="1"/>
            </p:cNvPicPr>
            <p:nvPr/>
          </p:nvPicPr>
          <p:blipFill>
            <a:blip r:embed="rId2"/>
            <a:stretch>
              <a:fillRect/>
            </a:stretch>
          </p:blipFill>
          <p:spPr>
            <a:xfrm>
              <a:off x="6533416" y="5566762"/>
              <a:ext cx="1025312" cy="769611"/>
            </a:xfrm>
            <a:prstGeom prst="rect">
              <a:avLst/>
            </a:prstGeom>
          </p:spPr>
        </p:pic>
        <p:pic>
          <p:nvPicPr>
            <p:cNvPr id="31" name="Picture 30"/>
            <p:cNvPicPr>
              <a:picLocks noChangeAspect="1"/>
            </p:cNvPicPr>
            <p:nvPr/>
          </p:nvPicPr>
          <p:blipFill>
            <a:blip r:embed="rId2"/>
            <a:stretch>
              <a:fillRect/>
            </a:stretch>
          </p:blipFill>
          <p:spPr>
            <a:xfrm>
              <a:off x="7558728" y="5566761"/>
              <a:ext cx="1025312" cy="769611"/>
            </a:xfrm>
            <a:prstGeom prst="rect">
              <a:avLst/>
            </a:prstGeom>
          </p:spPr>
        </p:pic>
      </p:grpSp>
    </p:spTree>
    <p:extLst>
      <p:ext uri="{BB962C8B-B14F-4D97-AF65-F5344CB8AC3E}">
        <p14:creationId xmlns:p14="http://schemas.microsoft.com/office/powerpoint/2010/main" val="103512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Levels of parallelism</a:t>
            </a:r>
          </a:p>
        </p:txBody>
      </p:sp>
      <p:sp>
        <p:nvSpPr>
          <p:cNvPr id="3" name="Content Placeholder 2"/>
          <p:cNvSpPr>
            <a:spLocks noGrp="1"/>
          </p:cNvSpPr>
          <p:nvPr>
            <p:ph idx="1"/>
          </p:nvPr>
        </p:nvSpPr>
        <p:spPr/>
        <p:txBody>
          <a:bodyPr/>
          <a:lstStyle/>
          <a:p>
            <a:r>
              <a:rPr lang="en-GB" dirty="0"/>
              <a:t>Computers can be parallel at different scales:</a:t>
            </a:r>
          </a:p>
          <a:p>
            <a:endParaRPr lang="en-GB" dirty="0"/>
          </a:p>
          <a:p>
            <a:pPr lvl="1"/>
            <a:r>
              <a:rPr lang="en-GB" dirty="0"/>
              <a:t>Within a core (instruction-level parallelism)</a:t>
            </a:r>
          </a:p>
          <a:p>
            <a:pPr lvl="1"/>
            <a:endParaRPr lang="en-GB" dirty="0"/>
          </a:p>
          <a:p>
            <a:pPr lvl="1"/>
            <a:r>
              <a:rPr lang="en-GB" dirty="0"/>
              <a:t>By having multiple cores in a CPU</a:t>
            </a:r>
          </a:p>
          <a:p>
            <a:pPr lvl="1"/>
            <a:endParaRPr lang="en-GB" dirty="0"/>
          </a:p>
          <a:p>
            <a:pPr lvl="1"/>
            <a:r>
              <a:rPr lang="en-GB" dirty="0"/>
              <a:t>By having multiple CPUs (or computers)</a:t>
            </a:r>
          </a:p>
          <a:p>
            <a:pPr marL="457200" lvl="1" indent="0">
              <a:buNone/>
            </a:pPr>
            <a:endParaRPr lang="en-GB" dirty="0"/>
          </a:p>
          <a:p>
            <a:r>
              <a:rPr lang="en-GB" dirty="0"/>
              <a:t>Let’s have a quick look at each of these.</a:t>
            </a:r>
          </a:p>
        </p:txBody>
      </p:sp>
    </p:spTree>
    <p:extLst>
      <p:ext uri="{BB962C8B-B14F-4D97-AF65-F5344CB8AC3E}">
        <p14:creationId xmlns:p14="http://schemas.microsoft.com/office/powerpoint/2010/main" val="324706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Instruction level parallelism</a:t>
            </a:r>
          </a:p>
        </p:txBody>
      </p:sp>
      <p:sp>
        <p:nvSpPr>
          <p:cNvPr id="3" name="Content Placeholder 2"/>
          <p:cNvSpPr>
            <a:spLocks noGrp="1"/>
          </p:cNvSpPr>
          <p:nvPr>
            <p:ph idx="1"/>
          </p:nvPr>
        </p:nvSpPr>
        <p:spPr>
          <a:xfrm>
            <a:off x="594360" y="2194560"/>
            <a:ext cx="7955280" cy="1738496"/>
          </a:xfrm>
        </p:spPr>
        <p:txBody>
          <a:bodyPr>
            <a:normAutofit fontScale="92500" lnSpcReduction="20000"/>
          </a:bodyPr>
          <a:lstStyle/>
          <a:p>
            <a:r>
              <a:rPr lang="en-GB" dirty="0"/>
              <a:t>The performance of a single processor core can be increased by doing some things in parallel.</a:t>
            </a:r>
          </a:p>
          <a:p>
            <a:endParaRPr lang="en-GB" dirty="0"/>
          </a:p>
          <a:p>
            <a:r>
              <a:rPr lang="en-GB" dirty="0"/>
              <a:t>Example: fetch-decode-execute pipelining.</a:t>
            </a:r>
          </a:p>
          <a:p>
            <a:pPr lvl="1"/>
            <a:r>
              <a:rPr lang="en-GB" dirty="0"/>
              <a:t>Decode the next instruction and fetch the next </a:t>
            </a:r>
            <a:r>
              <a:rPr lang="en-GB" dirty="0" err="1"/>
              <a:t>next</a:t>
            </a:r>
            <a:r>
              <a:rPr lang="en-GB" dirty="0"/>
              <a:t> one while the current instruction is executing.</a:t>
            </a:r>
          </a:p>
          <a:p>
            <a:endParaRPr lang="en-GB" dirty="0"/>
          </a:p>
          <a:p>
            <a:endParaRPr lang="en-GB" dirty="0"/>
          </a:p>
        </p:txBody>
      </p:sp>
      <p:graphicFrame>
        <p:nvGraphicFramePr>
          <p:cNvPr id="4" name="Diagram 3"/>
          <p:cNvGraphicFramePr/>
          <p:nvPr>
            <p:extLst>
              <p:ext uri="{D42A27DB-BD31-4B8C-83A1-F6EECF244321}">
                <p14:modId xmlns:p14="http://schemas.microsoft.com/office/powerpoint/2010/main" val="3990127334"/>
              </p:ext>
            </p:extLst>
          </p:nvPr>
        </p:nvGraphicFramePr>
        <p:xfrm>
          <a:off x="3203848" y="4065341"/>
          <a:ext cx="3312368" cy="2401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17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Fetch-decode-execute pipelining</a:t>
            </a:r>
          </a:p>
        </p:txBody>
      </p:sp>
      <p:sp>
        <p:nvSpPr>
          <p:cNvPr id="3" name="Content Placeholder 2"/>
          <p:cNvSpPr>
            <a:spLocks noGrp="1"/>
          </p:cNvSpPr>
          <p:nvPr>
            <p:ph idx="1"/>
          </p:nvPr>
        </p:nvSpPr>
        <p:spPr>
          <a:xfrm>
            <a:off x="594360" y="2194560"/>
            <a:ext cx="7955280" cy="874400"/>
          </a:xfrm>
        </p:spPr>
        <p:txBody>
          <a:bodyPr/>
          <a:lstStyle/>
          <a:p>
            <a:pPr marL="228600" lvl="1">
              <a:spcBef>
                <a:spcPts val="1000"/>
              </a:spcBef>
            </a:pPr>
            <a:r>
              <a:rPr lang="en-GB" dirty="0"/>
              <a:t>Decode the next instruction and fetch the next </a:t>
            </a:r>
            <a:r>
              <a:rPr lang="en-GB" dirty="0" err="1"/>
              <a:t>next</a:t>
            </a:r>
            <a:r>
              <a:rPr lang="en-GB" dirty="0"/>
              <a:t> one while the current instruction is executing.</a:t>
            </a:r>
          </a:p>
          <a:p>
            <a:endParaRPr lang="en-GB" dirty="0"/>
          </a:p>
        </p:txBody>
      </p:sp>
      <p:sp>
        <p:nvSpPr>
          <p:cNvPr id="4" name="TextBox 3"/>
          <p:cNvSpPr txBox="1"/>
          <p:nvPr/>
        </p:nvSpPr>
        <p:spPr>
          <a:xfrm>
            <a:off x="839552" y="3144856"/>
            <a:ext cx="2664296" cy="369332"/>
          </a:xfrm>
          <a:prstGeom prst="rect">
            <a:avLst/>
          </a:prstGeom>
          <a:solidFill>
            <a:schemeClr val="accent3">
              <a:lumMod val="20000"/>
              <a:lumOff val="80000"/>
            </a:schemeClr>
          </a:solidFill>
          <a:ln w="28575">
            <a:solidFill>
              <a:schemeClr val="accent3"/>
            </a:solidFill>
          </a:ln>
        </p:spPr>
        <p:txBody>
          <a:bodyPr wrap="square" rtlCol="0">
            <a:spAutoFit/>
          </a:bodyPr>
          <a:lstStyle/>
          <a:p>
            <a:pPr algn="ctr"/>
            <a:r>
              <a:rPr lang="en-GB" dirty="0"/>
              <a:t>Fetch Instruction 1</a:t>
            </a:r>
          </a:p>
        </p:txBody>
      </p:sp>
      <p:grpSp>
        <p:nvGrpSpPr>
          <p:cNvPr id="5" name="Group 4"/>
          <p:cNvGrpSpPr/>
          <p:nvPr/>
        </p:nvGrpSpPr>
        <p:grpSpPr>
          <a:xfrm>
            <a:off x="839552" y="3645617"/>
            <a:ext cx="5400600" cy="369332"/>
            <a:chOff x="899592" y="4777193"/>
            <a:chExt cx="5400600" cy="369332"/>
          </a:xfrm>
        </p:grpSpPr>
        <p:sp>
          <p:nvSpPr>
            <p:cNvPr id="6" name="TextBox 5"/>
            <p:cNvSpPr txBox="1"/>
            <p:nvPr/>
          </p:nvSpPr>
          <p:spPr>
            <a:xfrm>
              <a:off x="899592" y="4777193"/>
              <a:ext cx="2664296" cy="369332"/>
            </a:xfrm>
            <a:prstGeom prst="rect">
              <a:avLst/>
            </a:prstGeom>
            <a:solidFill>
              <a:schemeClr val="accent3">
                <a:lumMod val="20000"/>
                <a:lumOff val="80000"/>
              </a:schemeClr>
            </a:solidFill>
            <a:ln w="28575">
              <a:solidFill>
                <a:schemeClr val="accent3"/>
              </a:solidFill>
            </a:ln>
          </p:spPr>
          <p:txBody>
            <a:bodyPr wrap="square" rtlCol="0">
              <a:spAutoFit/>
            </a:bodyPr>
            <a:lstStyle/>
            <a:p>
              <a:pPr algn="ctr"/>
              <a:r>
                <a:rPr lang="en-GB" dirty="0"/>
                <a:t>Fetch Instruction 2</a:t>
              </a:r>
            </a:p>
          </p:txBody>
        </p:sp>
        <p:sp>
          <p:nvSpPr>
            <p:cNvPr id="7" name="TextBox 6"/>
            <p:cNvSpPr txBox="1"/>
            <p:nvPr/>
          </p:nvSpPr>
          <p:spPr>
            <a:xfrm>
              <a:off x="3635896" y="4777193"/>
              <a:ext cx="2664296" cy="369332"/>
            </a:xfrm>
            <a:prstGeom prst="rect">
              <a:avLst/>
            </a:prstGeom>
            <a:solidFill>
              <a:schemeClr val="accent6">
                <a:lumMod val="20000"/>
                <a:lumOff val="80000"/>
              </a:schemeClr>
            </a:solidFill>
            <a:ln w="28575">
              <a:solidFill>
                <a:srgbClr val="7030A0"/>
              </a:solidFill>
            </a:ln>
          </p:spPr>
          <p:txBody>
            <a:bodyPr wrap="square" rtlCol="0">
              <a:spAutoFit/>
            </a:bodyPr>
            <a:lstStyle/>
            <a:p>
              <a:pPr algn="ctr"/>
              <a:r>
                <a:rPr lang="en-GB" dirty="0"/>
                <a:t>Decode Instruction 1</a:t>
              </a:r>
            </a:p>
          </p:txBody>
        </p:sp>
      </p:grpSp>
      <p:grpSp>
        <p:nvGrpSpPr>
          <p:cNvPr id="8" name="Group 7"/>
          <p:cNvGrpSpPr/>
          <p:nvPr/>
        </p:nvGrpSpPr>
        <p:grpSpPr>
          <a:xfrm>
            <a:off x="839552" y="4146378"/>
            <a:ext cx="8136904" cy="369332"/>
            <a:chOff x="899592" y="5277954"/>
            <a:chExt cx="8136904" cy="369332"/>
          </a:xfrm>
        </p:grpSpPr>
        <p:sp>
          <p:nvSpPr>
            <p:cNvPr id="9" name="TextBox 8"/>
            <p:cNvSpPr txBox="1"/>
            <p:nvPr/>
          </p:nvSpPr>
          <p:spPr>
            <a:xfrm>
              <a:off x="6372200" y="5277954"/>
              <a:ext cx="2664296" cy="369332"/>
            </a:xfrm>
            <a:prstGeom prst="rect">
              <a:avLst/>
            </a:prstGeom>
            <a:solidFill>
              <a:srgbClr val="CCFFCC"/>
            </a:solidFill>
            <a:ln w="28575">
              <a:solidFill>
                <a:srgbClr val="00B050"/>
              </a:solidFill>
            </a:ln>
          </p:spPr>
          <p:txBody>
            <a:bodyPr wrap="square" rtlCol="0">
              <a:spAutoFit/>
            </a:bodyPr>
            <a:lstStyle/>
            <a:p>
              <a:pPr algn="ctr"/>
              <a:r>
                <a:rPr lang="en-GB" dirty="0"/>
                <a:t>Execute Instruction 1</a:t>
              </a:r>
            </a:p>
          </p:txBody>
        </p:sp>
        <p:sp>
          <p:nvSpPr>
            <p:cNvPr id="10" name="TextBox 9"/>
            <p:cNvSpPr txBox="1"/>
            <p:nvPr/>
          </p:nvSpPr>
          <p:spPr>
            <a:xfrm>
              <a:off x="899592" y="5277954"/>
              <a:ext cx="2664296" cy="369332"/>
            </a:xfrm>
            <a:prstGeom prst="rect">
              <a:avLst/>
            </a:prstGeom>
            <a:solidFill>
              <a:schemeClr val="accent3">
                <a:lumMod val="20000"/>
                <a:lumOff val="80000"/>
              </a:schemeClr>
            </a:solidFill>
            <a:ln w="28575">
              <a:solidFill>
                <a:schemeClr val="accent3"/>
              </a:solidFill>
            </a:ln>
          </p:spPr>
          <p:txBody>
            <a:bodyPr wrap="square" rtlCol="0">
              <a:spAutoFit/>
            </a:bodyPr>
            <a:lstStyle/>
            <a:p>
              <a:pPr algn="ctr"/>
              <a:r>
                <a:rPr lang="en-GB" dirty="0"/>
                <a:t>Fetch Instruction 3</a:t>
              </a:r>
            </a:p>
          </p:txBody>
        </p:sp>
        <p:sp>
          <p:nvSpPr>
            <p:cNvPr id="11" name="TextBox 10"/>
            <p:cNvSpPr txBox="1"/>
            <p:nvPr/>
          </p:nvSpPr>
          <p:spPr>
            <a:xfrm>
              <a:off x="3635896" y="5277954"/>
              <a:ext cx="2664296" cy="369332"/>
            </a:xfrm>
            <a:prstGeom prst="rect">
              <a:avLst/>
            </a:prstGeom>
            <a:solidFill>
              <a:schemeClr val="accent6">
                <a:lumMod val="20000"/>
                <a:lumOff val="80000"/>
              </a:schemeClr>
            </a:solidFill>
            <a:ln w="28575">
              <a:solidFill>
                <a:srgbClr val="7030A0"/>
              </a:solidFill>
            </a:ln>
          </p:spPr>
          <p:txBody>
            <a:bodyPr wrap="square" rtlCol="0">
              <a:spAutoFit/>
            </a:bodyPr>
            <a:lstStyle/>
            <a:p>
              <a:pPr algn="ctr"/>
              <a:r>
                <a:rPr lang="en-GB" dirty="0"/>
                <a:t>Decode Instruction 2</a:t>
              </a:r>
            </a:p>
          </p:txBody>
        </p:sp>
      </p:grpSp>
      <p:grpSp>
        <p:nvGrpSpPr>
          <p:cNvPr id="12" name="Group 11"/>
          <p:cNvGrpSpPr/>
          <p:nvPr/>
        </p:nvGrpSpPr>
        <p:grpSpPr>
          <a:xfrm>
            <a:off x="839552" y="4647139"/>
            <a:ext cx="8136904" cy="369332"/>
            <a:chOff x="899592" y="5778715"/>
            <a:chExt cx="8136904" cy="369332"/>
          </a:xfrm>
        </p:grpSpPr>
        <p:sp>
          <p:nvSpPr>
            <p:cNvPr id="13" name="TextBox 12"/>
            <p:cNvSpPr txBox="1"/>
            <p:nvPr/>
          </p:nvSpPr>
          <p:spPr>
            <a:xfrm>
              <a:off x="6372200" y="5778715"/>
              <a:ext cx="2664296" cy="369332"/>
            </a:xfrm>
            <a:prstGeom prst="rect">
              <a:avLst/>
            </a:prstGeom>
            <a:solidFill>
              <a:srgbClr val="CCFFCC"/>
            </a:solidFill>
            <a:ln w="28575">
              <a:solidFill>
                <a:srgbClr val="00B050"/>
              </a:solidFill>
            </a:ln>
          </p:spPr>
          <p:txBody>
            <a:bodyPr wrap="square" rtlCol="0">
              <a:spAutoFit/>
            </a:bodyPr>
            <a:lstStyle/>
            <a:p>
              <a:pPr algn="ctr"/>
              <a:r>
                <a:rPr lang="en-GB" dirty="0"/>
                <a:t>Execute Instruction 2</a:t>
              </a:r>
            </a:p>
          </p:txBody>
        </p:sp>
        <p:sp>
          <p:nvSpPr>
            <p:cNvPr id="14" name="TextBox 13"/>
            <p:cNvSpPr txBox="1"/>
            <p:nvPr/>
          </p:nvSpPr>
          <p:spPr>
            <a:xfrm>
              <a:off x="899592" y="5778715"/>
              <a:ext cx="2664296" cy="369332"/>
            </a:xfrm>
            <a:prstGeom prst="rect">
              <a:avLst/>
            </a:prstGeom>
            <a:solidFill>
              <a:schemeClr val="accent3">
                <a:lumMod val="20000"/>
                <a:lumOff val="80000"/>
              </a:schemeClr>
            </a:solidFill>
            <a:ln w="28575">
              <a:solidFill>
                <a:schemeClr val="accent3"/>
              </a:solidFill>
            </a:ln>
          </p:spPr>
          <p:txBody>
            <a:bodyPr wrap="square" rtlCol="0">
              <a:spAutoFit/>
            </a:bodyPr>
            <a:lstStyle/>
            <a:p>
              <a:pPr algn="ctr"/>
              <a:r>
                <a:rPr lang="en-GB" dirty="0"/>
                <a:t>Fetch Instruction 4</a:t>
              </a:r>
            </a:p>
          </p:txBody>
        </p:sp>
        <p:sp>
          <p:nvSpPr>
            <p:cNvPr id="15" name="TextBox 14"/>
            <p:cNvSpPr txBox="1"/>
            <p:nvPr/>
          </p:nvSpPr>
          <p:spPr>
            <a:xfrm>
              <a:off x="3635896" y="5778715"/>
              <a:ext cx="2664296" cy="369332"/>
            </a:xfrm>
            <a:prstGeom prst="rect">
              <a:avLst/>
            </a:prstGeom>
            <a:solidFill>
              <a:schemeClr val="accent6">
                <a:lumMod val="20000"/>
                <a:lumOff val="80000"/>
              </a:schemeClr>
            </a:solidFill>
            <a:ln w="28575">
              <a:solidFill>
                <a:srgbClr val="7030A0"/>
              </a:solidFill>
            </a:ln>
          </p:spPr>
          <p:txBody>
            <a:bodyPr wrap="square" rtlCol="0">
              <a:spAutoFit/>
            </a:bodyPr>
            <a:lstStyle/>
            <a:p>
              <a:pPr algn="ctr"/>
              <a:r>
                <a:rPr lang="en-GB" dirty="0"/>
                <a:t>Decode Instruction 3</a:t>
              </a:r>
            </a:p>
          </p:txBody>
        </p:sp>
      </p:grpSp>
      <p:grpSp>
        <p:nvGrpSpPr>
          <p:cNvPr id="16" name="Group 15"/>
          <p:cNvGrpSpPr/>
          <p:nvPr/>
        </p:nvGrpSpPr>
        <p:grpSpPr>
          <a:xfrm>
            <a:off x="839552" y="5147900"/>
            <a:ext cx="8136904" cy="369332"/>
            <a:chOff x="899592" y="6279476"/>
            <a:chExt cx="8136904" cy="369332"/>
          </a:xfrm>
        </p:grpSpPr>
        <p:sp>
          <p:nvSpPr>
            <p:cNvPr id="17" name="TextBox 16"/>
            <p:cNvSpPr txBox="1"/>
            <p:nvPr/>
          </p:nvSpPr>
          <p:spPr>
            <a:xfrm>
              <a:off x="6372200" y="6279476"/>
              <a:ext cx="2664296" cy="369332"/>
            </a:xfrm>
            <a:prstGeom prst="rect">
              <a:avLst/>
            </a:prstGeom>
            <a:solidFill>
              <a:srgbClr val="CCFFCC"/>
            </a:solidFill>
            <a:ln w="28575">
              <a:solidFill>
                <a:srgbClr val="00B050"/>
              </a:solidFill>
            </a:ln>
          </p:spPr>
          <p:txBody>
            <a:bodyPr wrap="square" rtlCol="0">
              <a:spAutoFit/>
            </a:bodyPr>
            <a:lstStyle/>
            <a:p>
              <a:pPr algn="ctr"/>
              <a:r>
                <a:rPr lang="en-GB" dirty="0"/>
                <a:t>Execute Instruction 3</a:t>
              </a:r>
            </a:p>
          </p:txBody>
        </p:sp>
        <p:sp>
          <p:nvSpPr>
            <p:cNvPr id="18" name="TextBox 17"/>
            <p:cNvSpPr txBox="1"/>
            <p:nvPr/>
          </p:nvSpPr>
          <p:spPr>
            <a:xfrm>
              <a:off x="899592" y="6279476"/>
              <a:ext cx="2664296" cy="369332"/>
            </a:xfrm>
            <a:prstGeom prst="rect">
              <a:avLst/>
            </a:prstGeom>
            <a:solidFill>
              <a:schemeClr val="accent3">
                <a:lumMod val="20000"/>
                <a:lumOff val="80000"/>
              </a:schemeClr>
            </a:solidFill>
            <a:ln w="28575">
              <a:solidFill>
                <a:schemeClr val="accent3"/>
              </a:solidFill>
            </a:ln>
          </p:spPr>
          <p:txBody>
            <a:bodyPr wrap="square" rtlCol="0">
              <a:spAutoFit/>
            </a:bodyPr>
            <a:lstStyle/>
            <a:p>
              <a:pPr algn="ctr"/>
              <a:r>
                <a:rPr lang="en-GB" dirty="0"/>
                <a:t>Fetch Instruction 5</a:t>
              </a:r>
            </a:p>
          </p:txBody>
        </p:sp>
        <p:sp>
          <p:nvSpPr>
            <p:cNvPr id="19" name="TextBox 18"/>
            <p:cNvSpPr txBox="1"/>
            <p:nvPr/>
          </p:nvSpPr>
          <p:spPr>
            <a:xfrm>
              <a:off x="3635896" y="6279476"/>
              <a:ext cx="2664296" cy="369332"/>
            </a:xfrm>
            <a:prstGeom prst="rect">
              <a:avLst/>
            </a:prstGeom>
            <a:solidFill>
              <a:schemeClr val="accent6">
                <a:lumMod val="20000"/>
                <a:lumOff val="80000"/>
              </a:schemeClr>
            </a:solidFill>
            <a:ln w="28575">
              <a:solidFill>
                <a:srgbClr val="7030A0"/>
              </a:solidFill>
            </a:ln>
          </p:spPr>
          <p:txBody>
            <a:bodyPr wrap="square" rtlCol="0">
              <a:spAutoFit/>
            </a:bodyPr>
            <a:lstStyle/>
            <a:p>
              <a:pPr algn="ctr"/>
              <a:r>
                <a:rPr lang="en-GB" dirty="0"/>
                <a:t>Decode Instruction 4</a:t>
              </a:r>
            </a:p>
          </p:txBody>
        </p:sp>
      </p:grpSp>
      <p:cxnSp>
        <p:nvCxnSpPr>
          <p:cNvPr id="20" name="Straight Arrow Connector 19"/>
          <p:cNvCxnSpPr/>
          <p:nvPr/>
        </p:nvCxnSpPr>
        <p:spPr>
          <a:xfrm>
            <a:off x="551520" y="3206588"/>
            <a:ext cx="0" cy="224891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56025" y="3933053"/>
            <a:ext cx="1872208" cy="523220"/>
          </a:xfrm>
          <a:prstGeom prst="rect">
            <a:avLst/>
          </a:prstGeom>
          <a:noFill/>
        </p:spPr>
        <p:txBody>
          <a:bodyPr wrap="square" rtlCol="0">
            <a:spAutoFit/>
          </a:bodyPr>
          <a:lstStyle/>
          <a:p>
            <a:pPr algn="ctr"/>
            <a:r>
              <a:rPr lang="en-GB" sz="2800" b="1" dirty="0"/>
              <a:t>Time</a:t>
            </a:r>
            <a:endParaRPr lang="en-GB" b="1" dirty="0"/>
          </a:p>
        </p:txBody>
      </p:sp>
      <p:sp>
        <p:nvSpPr>
          <p:cNvPr id="22" name="Content Placeholder 2"/>
          <p:cNvSpPr txBox="1">
            <a:spLocks/>
          </p:cNvSpPr>
          <p:nvPr/>
        </p:nvSpPr>
        <p:spPr>
          <a:xfrm>
            <a:off x="594360" y="5911829"/>
            <a:ext cx="7955280" cy="87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28600" lvl="1">
              <a:spcBef>
                <a:spcPts val="1000"/>
              </a:spcBef>
            </a:pPr>
            <a:r>
              <a:rPr lang="en-GB" dirty="0"/>
              <a:t>3x increase in throughput.</a:t>
            </a:r>
          </a:p>
          <a:p>
            <a:pPr marL="685800" lvl="2">
              <a:spcBef>
                <a:spcPts val="1000"/>
              </a:spcBef>
            </a:pPr>
            <a:r>
              <a:rPr lang="en-GB" dirty="0"/>
              <a:t>(assuming the next instruction is predictable)</a:t>
            </a:r>
          </a:p>
          <a:p>
            <a:endParaRPr lang="en-GB" dirty="0"/>
          </a:p>
        </p:txBody>
      </p:sp>
    </p:spTree>
    <p:extLst>
      <p:ext uri="{BB962C8B-B14F-4D97-AF65-F5344CB8AC3E}">
        <p14:creationId xmlns:p14="http://schemas.microsoft.com/office/powerpoint/2010/main" val="105307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cores</a:t>
            </a:r>
          </a:p>
        </p:txBody>
      </p:sp>
      <p:sp>
        <p:nvSpPr>
          <p:cNvPr id="3" name="Content Placeholder 2"/>
          <p:cNvSpPr>
            <a:spLocks noGrp="1"/>
          </p:cNvSpPr>
          <p:nvPr>
            <p:ph idx="1"/>
          </p:nvPr>
        </p:nvSpPr>
        <p:spPr>
          <a:xfrm>
            <a:off x="594360" y="2194560"/>
            <a:ext cx="7955280" cy="802392"/>
          </a:xfrm>
        </p:spPr>
        <p:txBody>
          <a:bodyPr/>
          <a:lstStyle/>
          <a:p>
            <a:r>
              <a:rPr lang="en-GB" dirty="0"/>
              <a:t>Modern CPUs have several largely independent processing cores.</a:t>
            </a:r>
          </a:p>
        </p:txBody>
      </p:sp>
      <p:grpSp>
        <p:nvGrpSpPr>
          <p:cNvPr id="4" name="Group 3"/>
          <p:cNvGrpSpPr/>
          <p:nvPr/>
        </p:nvGrpSpPr>
        <p:grpSpPr>
          <a:xfrm>
            <a:off x="755576" y="3176491"/>
            <a:ext cx="2952328" cy="2324231"/>
            <a:chOff x="899592" y="3789040"/>
            <a:chExt cx="3456384" cy="2137329"/>
          </a:xfrm>
        </p:grpSpPr>
        <p:pic>
          <p:nvPicPr>
            <p:cNvPr id="5" name="Picture 2" descr="Raspberry Pi 2 Model 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814" b="14884"/>
            <a:stretch/>
          </p:blipFill>
          <p:spPr bwMode="auto">
            <a:xfrm>
              <a:off x="899592" y="3789040"/>
              <a:ext cx="2448272" cy="16722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35596" y="5445224"/>
              <a:ext cx="3420380" cy="481145"/>
            </a:xfrm>
            <a:prstGeom prst="rect">
              <a:avLst/>
            </a:prstGeom>
            <a:noFill/>
          </p:spPr>
          <p:txBody>
            <a:bodyPr wrap="square" rtlCol="0">
              <a:spAutoFit/>
            </a:bodyPr>
            <a:lstStyle/>
            <a:p>
              <a:r>
                <a:rPr lang="en-GB" sz="1400" dirty="0">
                  <a:solidFill>
                    <a:schemeClr val="bg2">
                      <a:lumMod val="50000"/>
                    </a:schemeClr>
                  </a:solidFill>
                </a:rPr>
                <a:t>Raspberry Pi 2 Model B</a:t>
              </a:r>
            </a:p>
            <a:p>
              <a:r>
                <a:rPr lang="en-GB" sz="1400" dirty="0">
                  <a:solidFill>
                    <a:schemeClr val="bg2">
                      <a:lumMod val="50000"/>
                    </a:schemeClr>
                  </a:solidFill>
                </a:rPr>
                <a:t>Four 900Mhz ARM A7 Cores</a:t>
              </a:r>
            </a:p>
          </p:txBody>
        </p:sp>
      </p:grpSp>
      <p:grpSp>
        <p:nvGrpSpPr>
          <p:cNvPr id="13" name="Group 12"/>
          <p:cNvGrpSpPr/>
          <p:nvPr/>
        </p:nvGrpSpPr>
        <p:grpSpPr>
          <a:xfrm>
            <a:off x="3812811" y="2996952"/>
            <a:ext cx="2088232" cy="2666998"/>
            <a:chOff x="3609992" y="2994250"/>
            <a:chExt cx="2088232" cy="2666998"/>
          </a:xfrm>
        </p:grpSpPr>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8320" y="2994250"/>
              <a:ext cx="1080620" cy="2136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09992" y="5138028"/>
              <a:ext cx="2088232" cy="523220"/>
            </a:xfrm>
            <a:prstGeom prst="rect">
              <a:avLst/>
            </a:prstGeom>
            <a:noFill/>
          </p:spPr>
          <p:txBody>
            <a:bodyPr wrap="square" rtlCol="0">
              <a:spAutoFit/>
            </a:bodyPr>
            <a:lstStyle/>
            <a:p>
              <a:r>
                <a:rPr lang="en-GB" sz="1400" dirty="0">
                  <a:solidFill>
                    <a:schemeClr val="bg2">
                      <a:lumMod val="50000"/>
                    </a:schemeClr>
                  </a:solidFill>
                </a:rPr>
                <a:t>Nexus 6P</a:t>
              </a:r>
            </a:p>
            <a:p>
              <a:r>
                <a:rPr lang="en-GB" sz="1400" dirty="0">
                  <a:solidFill>
                    <a:schemeClr val="bg2">
                      <a:lumMod val="50000"/>
                    </a:schemeClr>
                  </a:solidFill>
                </a:rPr>
                <a:t>Eight 2GHz A57 Cores </a:t>
              </a:r>
            </a:p>
          </p:txBody>
        </p:sp>
      </p:grpSp>
      <p:grpSp>
        <p:nvGrpSpPr>
          <p:cNvPr id="15" name="Group 14"/>
          <p:cNvGrpSpPr/>
          <p:nvPr/>
        </p:nvGrpSpPr>
        <p:grpSpPr>
          <a:xfrm>
            <a:off x="6228184" y="3209353"/>
            <a:ext cx="2160240" cy="2489864"/>
            <a:chOff x="6228184" y="3209353"/>
            <a:chExt cx="2160240" cy="2489864"/>
          </a:xfrm>
        </p:grpSpPr>
        <p:sp>
          <p:nvSpPr>
            <p:cNvPr id="14" name="TextBox 13"/>
            <p:cNvSpPr txBox="1"/>
            <p:nvPr/>
          </p:nvSpPr>
          <p:spPr>
            <a:xfrm>
              <a:off x="6300192" y="4960553"/>
              <a:ext cx="2088232" cy="738664"/>
            </a:xfrm>
            <a:prstGeom prst="rect">
              <a:avLst/>
            </a:prstGeom>
            <a:noFill/>
          </p:spPr>
          <p:txBody>
            <a:bodyPr wrap="square" rtlCol="0">
              <a:spAutoFit/>
            </a:bodyPr>
            <a:lstStyle/>
            <a:p>
              <a:r>
                <a:rPr lang="en-GB" sz="1400" dirty="0">
                  <a:solidFill>
                    <a:schemeClr val="bg2">
                      <a:lumMod val="50000"/>
                    </a:schemeClr>
                  </a:solidFill>
                </a:rPr>
                <a:t>Intel Xeon E5-2699</a:t>
              </a:r>
            </a:p>
            <a:p>
              <a:r>
                <a:rPr lang="en-GB" sz="1400" dirty="0">
                  <a:solidFill>
                    <a:schemeClr val="bg2">
                      <a:lumMod val="50000"/>
                    </a:schemeClr>
                  </a:solidFill>
                </a:rPr>
                <a:t>22 2.2GHz Intel Cores</a:t>
              </a:r>
            </a:p>
            <a:p>
              <a:endParaRPr lang="en-GB" sz="1400" dirty="0">
                <a:solidFill>
                  <a:schemeClr val="bg2">
                    <a:lumMod val="50000"/>
                  </a:schemeClr>
                </a:solidFill>
              </a:endParaRPr>
            </a:p>
          </p:txBody>
        </p:sp>
        <p:pic>
          <p:nvPicPr>
            <p:cNvPr id="4098" name="Picture 2" descr="http://images.bit-tech.net/news_images/2016/04/intel-xeon-e5-2699-v4/article_im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3209353"/>
              <a:ext cx="2101664" cy="17513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19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Intel® Xeon® Processor E5-269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412776"/>
            <a:ext cx="7632848" cy="498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893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The Lecturer</a:t>
            </a:r>
          </a:p>
        </p:txBody>
      </p:sp>
      <p:sp>
        <p:nvSpPr>
          <p:cNvPr id="2" name="Content Placeholder 1"/>
          <p:cNvSpPr>
            <a:spLocks noGrp="1"/>
          </p:cNvSpPr>
          <p:nvPr>
            <p:ph idx="1"/>
          </p:nvPr>
        </p:nvSpPr>
        <p:spPr>
          <a:xfrm>
            <a:off x="467544" y="2204864"/>
            <a:ext cx="8229600" cy="3027792"/>
          </a:xfrm>
        </p:spPr>
        <p:txBody>
          <a:bodyPr/>
          <a:lstStyle/>
          <a:p>
            <a:r>
              <a:rPr lang="en-GB" dirty="0"/>
              <a:t>Dr Robert Merrison-</a:t>
            </a:r>
            <a:r>
              <a:rPr lang="en-GB" dirty="0" err="1"/>
              <a:t>Hort</a:t>
            </a:r>
            <a:endParaRPr lang="en-GB" dirty="0"/>
          </a:p>
          <a:p>
            <a:pPr lvl="1"/>
            <a:r>
              <a:rPr lang="en-GB" dirty="0"/>
              <a:t>Email: </a:t>
            </a:r>
            <a:r>
              <a:rPr lang="en-GB" dirty="0">
                <a:hlinkClick r:id="rId2"/>
              </a:rPr>
              <a:t>robert.merrison@plymouth.ac.uk</a:t>
            </a:r>
            <a:endParaRPr lang="en-GB" dirty="0"/>
          </a:p>
          <a:p>
            <a:pPr lvl="1"/>
            <a:r>
              <a:rPr lang="en-GB" dirty="0"/>
              <a:t>Phone: 01752 586307</a:t>
            </a:r>
          </a:p>
          <a:p>
            <a:endParaRPr lang="en-GB" dirty="0"/>
          </a:p>
          <a:p>
            <a:r>
              <a:rPr lang="en-GB" dirty="0"/>
              <a:t>Portland Square A221</a:t>
            </a:r>
          </a:p>
          <a:p>
            <a:pPr lvl="1"/>
            <a:r>
              <a:rPr lang="en-GB" dirty="0"/>
              <a:t>Usually around if you need help, but email first!</a:t>
            </a:r>
          </a:p>
          <a:p>
            <a:pPr lvl="1"/>
            <a:endParaRPr lang="en-GB" dirty="0"/>
          </a:p>
          <a:p>
            <a:pPr lvl="1"/>
            <a:endParaRPr lang="en-GB" dirty="0"/>
          </a:p>
        </p:txBody>
      </p:sp>
    </p:spTree>
    <p:extLst>
      <p:ext uri="{BB962C8B-B14F-4D97-AF65-F5344CB8AC3E}">
        <p14:creationId xmlns:p14="http://schemas.microsoft.com/office/powerpoint/2010/main" val="293257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cores</a:t>
            </a:r>
          </a:p>
        </p:txBody>
      </p:sp>
      <p:sp>
        <p:nvSpPr>
          <p:cNvPr id="3" name="Content Placeholder 2"/>
          <p:cNvSpPr>
            <a:spLocks noGrp="1"/>
          </p:cNvSpPr>
          <p:nvPr>
            <p:ph idx="1"/>
          </p:nvPr>
        </p:nvSpPr>
        <p:spPr>
          <a:xfrm>
            <a:off x="594360" y="2194560"/>
            <a:ext cx="7955280" cy="802392"/>
          </a:xfrm>
        </p:spPr>
        <p:txBody>
          <a:bodyPr/>
          <a:lstStyle/>
          <a:p>
            <a:r>
              <a:rPr lang="en-GB" dirty="0"/>
              <a:t>Modern CPUs have several largely independent processing cores.</a:t>
            </a:r>
          </a:p>
        </p:txBody>
      </p:sp>
      <p:grpSp>
        <p:nvGrpSpPr>
          <p:cNvPr id="4" name="Group 3"/>
          <p:cNvGrpSpPr/>
          <p:nvPr/>
        </p:nvGrpSpPr>
        <p:grpSpPr>
          <a:xfrm>
            <a:off x="755576" y="3176491"/>
            <a:ext cx="2952328" cy="2324231"/>
            <a:chOff x="899592" y="3789040"/>
            <a:chExt cx="3456384" cy="2137329"/>
          </a:xfrm>
        </p:grpSpPr>
        <p:pic>
          <p:nvPicPr>
            <p:cNvPr id="5" name="Picture 2" descr="Raspberry Pi 2 Model 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814" b="14884"/>
            <a:stretch/>
          </p:blipFill>
          <p:spPr bwMode="auto">
            <a:xfrm>
              <a:off x="899592" y="3789040"/>
              <a:ext cx="2448272" cy="16722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35596" y="5445224"/>
              <a:ext cx="3420380" cy="481145"/>
            </a:xfrm>
            <a:prstGeom prst="rect">
              <a:avLst/>
            </a:prstGeom>
            <a:noFill/>
          </p:spPr>
          <p:txBody>
            <a:bodyPr wrap="square" rtlCol="0">
              <a:spAutoFit/>
            </a:bodyPr>
            <a:lstStyle/>
            <a:p>
              <a:r>
                <a:rPr lang="en-GB" sz="1400" dirty="0">
                  <a:solidFill>
                    <a:schemeClr val="bg2">
                      <a:lumMod val="50000"/>
                    </a:schemeClr>
                  </a:solidFill>
                </a:rPr>
                <a:t>Raspberry Pi 2 Model B</a:t>
              </a:r>
            </a:p>
            <a:p>
              <a:r>
                <a:rPr lang="en-GB" sz="1400" dirty="0">
                  <a:solidFill>
                    <a:schemeClr val="bg2">
                      <a:lumMod val="50000"/>
                    </a:schemeClr>
                  </a:solidFill>
                </a:rPr>
                <a:t>Four 900Mhz ARM A7 Cores</a:t>
              </a:r>
            </a:p>
          </p:txBody>
        </p:sp>
      </p:grpSp>
      <p:grpSp>
        <p:nvGrpSpPr>
          <p:cNvPr id="13" name="Group 12"/>
          <p:cNvGrpSpPr/>
          <p:nvPr/>
        </p:nvGrpSpPr>
        <p:grpSpPr>
          <a:xfrm>
            <a:off x="3812811" y="2996952"/>
            <a:ext cx="2088232" cy="2666998"/>
            <a:chOff x="3609992" y="2994250"/>
            <a:chExt cx="2088232" cy="2666998"/>
          </a:xfrm>
        </p:grpSpPr>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8320" y="2994250"/>
              <a:ext cx="1080620" cy="2136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09992" y="5138028"/>
              <a:ext cx="2088232" cy="523220"/>
            </a:xfrm>
            <a:prstGeom prst="rect">
              <a:avLst/>
            </a:prstGeom>
            <a:noFill/>
          </p:spPr>
          <p:txBody>
            <a:bodyPr wrap="square" rtlCol="0">
              <a:spAutoFit/>
            </a:bodyPr>
            <a:lstStyle/>
            <a:p>
              <a:r>
                <a:rPr lang="en-GB" sz="1400" dirty="0">
                  <a:solidFill>
                    <a:schemeClr val="bg2">
                      <a:lumMod val="50000"/>
                    </a:schemeClr>
                  </a:solidFill>
                </a:rPr>
                <a:t>Nexus 6P</a:t>
              </a:r>
            </a:p>
            <a:p>
              <a:r>
                <a:rPr lang="en-GB" sz="1400" dirty="0">
                  <a:solidFill>
                    <a:schemeClr val="bg2">
                      <a:lumMod val="50000"/>
                    </a:schemeClr>
                  </a:solidFill>
                </a:rPr>
                <a:t>Eight 2GHz A57 Cores </a:t>
              </a:r>
            </a:p>
          </p:txBody>
        </p:sp>
      </p:grpSp>
      <p:grpSp>
        <p:nvGrpSpPr>
          <p:cNvPr id="15" name="Group 14"/>
          <p:cNvGrpSpPr/>
          <p:nvPr/>
        </p:nvGrpSpPr>
        <p:grpSpPr>
          <a:xfrm>
            <a:off x="6228184" y="3209353"/>
            <a:ext cx="2160240" cy="2489864"/>
            <a:chOff x="6228184" y="3209353"/>
            <a:chExt cx="2160240" cy="2489864"/>
          </a:xfrm>
        </p:grpSpPr>
        <p:sp>
          <p:nvSpPr>
            <p:cNvPr id="14" name="TextBox 13"/>
            <p:cNvSpPr txBox="1"/>
            <p:nvPr/>
          </p:nvSpPr>
          <p:spPr>
            <a:xfrm>
              <a:off x="6300192" y="4960553"/>
              <a:ext cx="2088232" cy="738664"/>
            </a:xfrm>
            <a:prstGeom prst="rect">
              <a:avLst/>
            </a:prstGeom>
            <a:noFill/>
          </p:spPr>
          <p:txBody>
            <a:bodyPr wrap="square" rtlCol="0">
              <a:spAutoFit/>
            </a:bodyPr>
            <a:lstStyle/>
            <a:p>
              <a:r>
                <a:rPr lang="en-GB" sz="1400" dirty="0">
                  <a:solidFill>
                    <a:schemeClr val="bg2">
                      <a:lumMod val="50000"/>
                    </a:schemeClr>
                  </a:solidFill>
                </a:rPr>
                <a:t>Intel Xeon E5-2699</a:t>
              </a:r>
            </a:p>
            <a:p>
              <a:r>
                <a:rPr lang="en-GB" sz="1400" dirty="0">
                  <a:solidFill>
                    <a:schemeClr val="bg2">
                      <a:lumMod val="50000"/>
                    </a:schemeClr>
                  </a:solidFill>
                </a:rPr>
                <a:t>22 2.2GHz Intel Cores</a:t>
              </a:r>
            </a:p>
            <a:p>
              <a:endParaRPr lang="en-GB" sz="1400" dirty="0">
                <a:solidFill>
                  <a:schemeClr val="bg2">
                    <a:lumMod val="50000"/>
                  </a:schemeClr>
                </a:solidFill>
              </a:endParaRPr>
            </a:p>
          </p:txBody>
        </p:sp>
        <p:pic>
          <p:nvPicPr>
            <p:cNvPr id="4098" name="Picture 2" descr="http://images.bit-tech.net/news_images/2016/04/intel-xeon-e5-2699-v4/article_im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3209353"/>
              <a:ext cx="2101664" cy="175138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Content Placeholder 2"/>
          <p:cNvSpPr txBox="1">
            <a:spLocks/>
          </p:cNvSpPr>
          <p:nvPr/>
        </p:nvSpPr>
        <p:spPr>
          <a:xfrm>
            <a:off x="594360" y="5805264"/>
            <a:ext cx="7955280" cy="8023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dirty="0"/>
              <a:t>All cores have access to the same memory, but can be running different programs or threads.</a:t>
            </a:r>
          </a:p>
        </p:txBody>
      </p:sp>
    </p:spTree>
    <p:extLst>
      <p:ext uri="{BB962C8B-B14F-4D97-AF65-F5344CB8AC3E}">
        <p14:creationId xmlns:p14="http://schemas.microsoft.com/office/powerpoint/2010/main" val="2067631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cores</a:t>
            </a:r>
          </a:p>
        </p:txBody>
      </p:sp>
      <p:sp>
        <p:nvSpPr>
          <p:cNvPr id="3" name="Content Placeholder 2"/>
          <p:cNvSpPr>
            <a:spLocks noGrp="1"/>
          </p:cNvSpPr>
          <p:nvPr>
            <p:ph idx="1"/>
          </p:nvPr>
        </p:nvSpPr>
        <p:spPr>
          <a:xfrm>
            <a:off x="594360" y="2194561"/>
            <a:ext cx="7955280" cy="514360"/>
          </a:xfrm>
        </p:spPr>
        <p:txBody>
          <a:bodyPr/>
          <a:lstStyle/>
          <a:p>
            <a:r>
              <a:rPr lang="en-GB" dirty="0"/>
              <a:t>Graphical processing units (GPUs) have </a:t>
            </a:r>
            <a:r>
              <a:rPr lang="en-GB" dirty="0">
                <a:solidFill>
                  <a:schemeClr val="accent2"/>
                </a:solidFill>
              </a:rPr>
              <a:t>loads of cores</a:t>
            </a:r>
            <a:r>
              <a:rPr lang="en-GB" dirty="0"/>
              <a:t>!</a:t>
            </a:r>
          </a:p>
          <a:p>
            <a:endParaRPr lang="en-GB" dirty="0"/>
          </a:p>
        </p:txBody>
      </p:sp>
      <p:pic>
        <p:nvPicPr>
          <p:cNvPr id="6146" name="Picture 2" descr="Image result for nvidia titan 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867786"/>
            <a:ext cx="4638532" cy="20699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55776" y="4958805"/>
            <a:ext cx="2088232" cy="738664"/>
          </a:xfrm>
          <a:prstGeom prst="rect">
            <a:avLst/>
          </a:prstGeom>
          <a:noFill/>
        </p:spPr>
        <p:txBody>
          <a:bodyPr wrap="square" rtlCol="0">
            <a:spAutoFit/>
          </a:bodyPr>
          <a:lstStyle/>
          <a:p>
            <a:r>
              <a:rPr lang="en-GB" sz="1400" dirty="0" err="1">
                <a:solidFill>
                  <a:schemeClr val="bg2">
                    <a:lumMod val="50000"/>
                  </a:schemeClr>
                </a:solidFill>
              </a:rPr>
              <a:t>Nvidia</a:t>
            </a:r>
            <a:r>
              <a:rPr lang="en-GB" sz="1400" dirty="0">
                <a:solidFill>
                  <a:schemeClr val="bg2">
                    <a:lumMod val="50000"/>
                  </a:schemeClr>
                </a:solidFill>
              </a:rPr>
              <a:t> Titan X</a:t>
            </a:r>
          </a:p>
          <a:p>
            <a:r>
              <a:rPr lang="en-GB" sz="1400" dirty="0">
                <a:solidFill>
                  <a:schemeClr val="bg2">
                    <a:lumMod val="50000"/>
                  </a:schemeClr>
                </a:solidFill>
              </a:rPr>
              <a:t>3,584 cores</a:t>
            </a:r>
          </a:p>
          <a:p>
            <a:endParaRPr lang="en-GB" sz="1400" dirty="0">
              <a:solidFill>
                <a:schemeClr val="bg2">
                  <a:lumMod val="50000"/>
                </a:schemeClr>
              </a:solidFill>
            </a:endParaRPr>
          </a:p>
        </p:txBody>
      </p:sp>
      <p:sp>
        <p:nvSpPr>
          <p:cNvPr id="6" name="Content Placeholder 2"/>
          <p:cNvSpPr txBox="1">
            <a:spLocks/>
          </p:cNvSpPr>
          <p:nvPr/>
        </p:nvSpPr>
        <p:spPr>
          <a:xfrm>
            <a:off x="594360" y="5589240"/>
            <a:ext cx="7955280" cy="10801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dirty="0"/>
              <a:t>Although these are less flexible than CPU cores.</a:t>
            </a:r>
          </a:p>
          <a:p>
            <a:r>
              <a:rPr lang="en-GB" dirty="0">
                <a:solidFill>
                  <a:schemeClr val="accent2"/>
                </a:solidFill>
              </a:rPr>
              <a:t>We’ll see how to program GPUs in the first part of the module (CUDA).</a:t>
            </a:r>
          </a:p>
          <a:p>
            <a:endParaRPr lang="en-GB" dirty="0"/>
          </a:p>
        </p:txBody>
      </p:sp>
    </p:spTree>
    <p:extLst>
      <p:ext uri="{BB962C8B-B14F-4D97-AF65-F5344CB8AC3E}">
        <p14:creationId xmlns:p14="http://schemas.microsoft.com/office/powerpoint/2010/main" val="305836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processors</a:t>
            </a:r>
          </a:p>
        </p:txBody>
      </p:sp>
      <p:sp>
        <p:nvSpPr>
          <p:cNvPr id="3" name="Content Placeholder 2"/>
          <p:cNvSpPr>
            <a:spLocks noGrp="1"/>
          </p:cNvSpPr>
          <p:nvPr>
            <p:ph idx="1"/>
          </p:nvPr>
        </p:nvSpPr>
        <p:spPr>
          <a:xfrm>
            <a:off x="594360" y="2194560"/>
            <a:ext cx="7955280" cy="1668194"/>
          </a:xfrm>
        </p:spPr>
        <p:txBody>
          <a:bodyPr/>
          <a:lstStyle/>
          <a:p>
            <a:r>
              <a:rPr lang="en-GB" dirty="0"/>
              <a:t>Distribute a problem amongst multiple computers, connected via a network – </a:t>
            </a:r>
            <a:r>
              <a:rPr lang="en-GB" dirty="0">
                <a:solidFill>
                  <a:schemeClr val="accent2"/>
                </a:solidFill>
              </a:rPr>
              <a:t>supercomputers</a:t>
            </a:r>
            <a:r>
              <a:rPr lang="en-GB" dirty="0"/>
              <a:t>.</a:t>
            </a:r>
          </a:p>
          <a:p>
            <a:endParaRPr lang="en-GB" dirty="0"/>
          </a:p>
          <a:p>
            <a:r>
              <a:rPr lang="en-GB" dirty="0"/>
              <a:t>E.g. </a:t>
            </a:r>
            <a:r>
              <a:rPr lang="en-GB" dirty="0" err="1"/>
              <a:t>Juqueen</a:t>
            </a:r>
            <a:r>
              <a:rPr lang="en-GB" dirty="0"/>
              <a:t> at </a:t>
            </a:r>
            <a:r>
              <a:rPr lang="en-GB" dirty="0" err="1"/>
              <a:t>Jülich</a:t>
            </a:r>
            <a:r>
              <a:rPr lang="en-GB" dirty="0"/>
              <a:t> Research Centre, Germany.</a:t>
            </a:r>
          </a:p>
        </p:txBody>
      </p:sp>
      <p:pic>
        <p:nvPicPr>
          <p:cNvPr id="8194" name="Picture 2" descr="JUQUEEN, 24 ra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862754"/>
            <a:ext cx="2736304" cy="213270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467544" y="6093296"/>
            <a:ext cx="7955280" cy="6600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dirty="0"/>
              <a:t>28,672 processors; 458,752 cores.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3862754"/>
            <a:ext cx="2843611" cy="213270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54961" t="28548" r="32115" b="64321"/>
          <a:stretch/>
        </p:blipFill>
        <p:spPr>
          <a:xfrm>
            <a:off x="5004048" y="4287943"/>
            <a:ext cx="3780420" cy="1564312"/>
          </a:xfrm>
          <a:prstGeom prst="rect">
            <a:avLst/>
          </a:prstGeom>
        </p:spPr>
      </p:pic>
    </p:spTree>
    <p:extLst>
      <p:ext uri="{BB962C8B-B14F-4D97-AF65-F5344CB8AC3E}">
        <p14:creationId xmlns:p14="http://schemas.microsoft.com/office/powerpoint/2010/main" val="222751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processors</a:t>
            </a:r>
          </a:p>
        </p:txBody>
      </p:sp>
      <p:sp>
        <p:nvSpPr>
          <p:cNvPr id="3" name="Content Placeholder 2"/>
          <p:cNvSpPr>
            <a:spLocks noGrp="1"/>
          </p:cNvSpPr>
          <p:nvPr>
            <p:ph idx="1"/>
          </p:nvPr>
        </p:nvSpPr>
        <p:spPr>
          <a:xfrm>
            <a:off x="594360" y="2194560"/>
            <a:ext cx="3905632" cy="4258776"/>
          </a:xfrm>
        </p:spPr>
        <p:txBody>
          <a:bodyPr>
            <a:normAutofit/>
          </a:bodyPr>
          <a:lstStyle/>
          <a:p>
            <a:r>
              <a:rPr lang="en-GB" dirty="0"/>
              <a:t>Two clusters at Plymouth (376 core and 752 core).</a:t>
            </a:r>
          </a:p>
          <a:p>
            <a:pPr lvl="1"/>
            <a:r>
              <a:rPr lang="en-GB" dirty="0"/>
              <a:t>Available for students – but we won’t use them for SOFT354.</a:t>
            </a:r>
          </a:p>
          <a:p>
            <a:endParaRPr lang="en-GB" dirty="0"/>
          </a:p>
          <a:p>
            <a:r>
              <a:rPr lang="en-GB" dirty="0">
                <a:solidFill>
                  <a:schemeClr val="accent2"/>
                </a:solidFill>
              </a:rPr>
              <a:t>We’ll learn how code can be synchronized across a cluster in the second part of the module (MPI).</a:t>
            </a:r>
          </a:p>
          <a:p>
            <a:endParaRPr lang="en-GB" dirty="0"/>
          </a:p>
        </p:txBody>
      </p:sp>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7142" y="2194560"/>
            <a:ext cx="3981322" cy="274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4767142" y="5078327"/>
            <a:ext cx="4269354" cy="615553"/>
          </a:xfrm>
          <a:prstGeom prst="rect">
            <a:avLst/>
          </a:prstGeom>
          <a:noFill/>
        </p:spPr>
        <p:txBody>
          <a:bodyPr wrap="square" rtlCol="0">
            <a:spAutoFit/>
          </a:bodyPr>
          <a:lstStyle/>
          <a:p>
            <a:r>
              <a:rPr lang="en-GB" sz="900" dirty="0">
                <a:hlinkClick r:id="rId3"/>
              </a:rPr>
              <a:t>https://www.plymouth.ac.uk/your-university/about-us/university-structure/faculties/science-engineering/hpc/what-is-a-cluster</a:t>
            </a:r>
            <a:endParaRPr lang="en-GB" sz="900" dirty="0"/>
          </a:p>
          <a:p>
            <a:endParaRPr lang="en-GB" sz="1600" dirty="0"/>
          </a:p>
        </p:txBody>
      </p:sp>
    </p:spTree>
    <p:extLst>
      <p:ext uri="{BB962C8B-B14F-4D97-AF65-F5344CB8AC3E}">
        <p14:creationId xmlns:p14="http://schemas.microsoft.com/office/powerpoint/2010/main" val="217854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What’s a GPU?</a:t>
            </a:r>
          </a:p>
        </p:txBody>
      </p:sp>
      <p:sp>
        <p:nvSpPr>
          <p:cNvPr id="3" name="Content Placeholder 2"/>
          <p:cNvSpPr>
            <a:spLocks noGrp="1"/>
          </p:cNvSpPr>
          <p:nvPr>
            <p:ph idx="1"/>
          </p:nvPr>
        </p:nvSpPr>
        <p:spPr/>
        <p:txBody>
          <a:bodyPr/>
          <a:lstStyle/>
          <a:p>
            <a:r>
              <a:rPr lang="en-GB" dirty="0"/>
              <a:t>A </a:t>
            </a:r>
            <a:r>
              <a:rPr lang="en-GB" dirty="0">
                <a:solidFill>
                  <a:schemeClr val="accent2"/>
                </a:solidFill>
              </a:rPr>
              <a:t>Graphical Processing Unit</a:t>
            </a:r>
          </a:p>
          <a:p>
            <a:pPr lvl="1"/>
            <a:r>
              <a:rPr lang="en-GB" dirty="0"/>
              <a:t>… but don’t let the name confuse you – often used for computations that </a:t>
            </a:r>
            <a:r>
              <a:rPr lang="en-GB" dirty="0">
                <a:solidFill>
                  <a:schemeClr val="accent2"/>
                </a:solidFill>
              </a:rPr>
              <a:t>have nothing to do with graphics</a:t>
            </a:r>
            <a:r>
              <a:rPr lang="en-GB" dirty="0"/>
              <a:t>!</a:t>
            </a:r>
          </a:p>
          <a:p>
            <a:r>
              <a:rPr lang="en-GB" dirty="0"/>
              <a:t>More accurate (but awkward) name: General-Purpose Computing on Graphical Processing Units (</a:t>
            </a:r>
            <a:r>
              <a:rPr lang="en-GB" dirty="0">
                <a:solidFill>
                  <a:schemeClr val="accent2"/>
                </a:solidFill>
              </a:rPr>
              <a:t>GPGPU</a:t>
            </a:r>
            <a:r>
              <a:rPr lang="en-GB" dirty="0"/>
              <a:t>).</a:t>
            </a:r>
          </a:p>
          <a:p>
            <a:endParaRPr lang="en-GB" dirty="0"/>
          </a:p>
          <a:p>
            <a:r>
              <a:rPr lang="en-GB" dirty="0"/>
              <a:t>Why the confusing name?</a:t>
            </a:r>
          </a:p>
          <a:p>
            <a:endParaRPr lang="en-GB" dirty="0"/>
          </a:p>
          <a:p>
            <a:r>
              <a:rPr lang="en-GB" dirty="0"/>
              <a:t>Short history lesson…</a:t>
            </a:r>
          </a:p>
        </p:txBody>
      </p:sp>
    </p:spTree>
    <p:extLst>
      <p:ext uri="{BB962C8B-B14F-4D97-AF65-F5344CB8AC3E}">
        <p14:creationId xmlns:p14="http://schemas.microsoft.com/office/powerpoint/2010/main" val="82436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GPU History</a:t>
            </a:r>
          </a:p>
        </p:txBody>
      </p:sp>
      <p:sp>
        <p:nvSpPr>
          <p:cNvPr id="3" name="Content Placeholder 2"/>
          <p:cNvSpPr>
            <a:spLocks noGrp="1"/>
          </p:cNvSpPr>
          <p:nvPr>
            <p:ph idx="1"/>
          </p:nvPr>
        </p:nvSpPr>
        <p:spPr>
          <a:xfrm>
            <a:off x="594360" y="2194560"/>
            <a:ext cx="5345792" cy="4330784"/>
          </a:xfrm>
        </p:spPr>
        <p:txBody>
          <a:bodyPr>
            <a:normAutofit/>
          </a:bodyPr>
          <a:lstStyle/>
          <a:p>
            <a:r>
              <a:rPr lang="en-GB" dirty="0"/>
              <a:t>A typical scene in a 3D computer game is made up of lots of triangles.</a:t>
            </a:r>
          </a:p>
          <a:p>
            <a:endParaRPr lang="en-GB" dirty="0"/>
          </a:p>
          <a:p>
            <a:r>
              <a:rPr lang="en-GB" dirty="0"/>
              <a:t>Each triangle is made up of 3 points in 3D space (vertices).</a:t>
            </a:r>
          </a:p>
          <a:p>
            <a:endParaRPr lang="en-GB" dirty="0"/>
          </a:p>
          <a:p>
            <a:r>
              <a:rPr lang="en-GB" dirty="0"/>
              <a:t>Rendering a scene involves applying a transformation to each 3D vertex to convert it to a position on the (2D) screen.</a:t>
            </a:r>
          </a:p>
          <a:p>
            <a:pPr lvl="1"/>
            <a:r>
              <a:rPr lang="en-GB" dirty="0"/>
              <a:t>(Technically, multiplying by some </a:t>
            </a:r>
            <a:r>
              <a:rPr lang="en-GB" dirty="0">
                <a:solidFill>
                  <a:schemeClr val="accent2"/>
                </a:solidFill>
              </a:rPr>
              <a:t>transformation matrices</a:t>
            </a:r>
            <a:r>
              <a:rPr lang="en-GB" dirty="0"/>
              <a:t>).</a:t>
            </a:r>
          </a:p>
        </p:txBody>
      </p:sp>
      <p:grpSp>
        <p:nvGrpSpPr>
          <p:cNvPr id="24" name="Group 23"/>
          <p:cNvGrpSpPr/>
          <p:nvPr/>
        </p:nvGrpSpPr>
        <p:grpSpPr>
          <a:xfrm>
            <a:off x="6430466" y="2232418"/>
            <a:ext cx="1728193" cy="1728193"/>
            <a:chOff x="6228183" y="2846078"/>
            <a:chExt cx="1728193" cy="1728193"/>
          </a:xfrm>
        </p:grpSpPr>
        <p:sp>
          <p:nvSpPr>
            <p:cNvPr id="4" name="Rectangle 3"/>
            <p:cNvSpPr/>
            <p:nvPr/>
          </p:nvSpPr>
          <p:spPr>
            <a:xfrm>
              <a:off x="6228184" y="3350135"/>
              <a:ext cx="1224136" cy="122413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p:nvPr/>
          </p:nvCxnSpPr>
          <p:spPr>
            <a:xfrm flipV="1">
              <a:off x="6228184" y="3350135"/>
              <a:ext cx="1224136" cy="12241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7452320" y="4070215"/>
              <a:ext cx="504056"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452320" y="2846079"/>
              <a:ext cx="504056"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956376" y="2846079"/>
              <a:ext cx="0" cy="1224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732240" y="2847154"/>
              <a:ext cx="12241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228183" y="2846079"/>
              <a:ext cx="504056"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228183" y="2846080"/>
              <a:ext cx="1728193" cy="504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452320" y="2846078"/>
              <a:ext cx="504056" cy="172819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364627" y="2194560"/>
            <a:ext cx="1859869" cy="1851829"/>
            <a:chOff x="6162345" y="2797662"/>
            <a:chExt cx="1859869" cy="1851829"/>
          </a:xfrm>
        </p:grpSpPr>
        <p:sp>
          <p:nvSpPr>
            <p:cNvPr id="22" name="Oval 21"/>
            <p:cNvSpPr/>
            <p:nvPr/>
          </p:nvSpPr>
          <p:spPr>
            <a:xfrm>
              <a:off x="6162345" y="450226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7381474" y="4505475"/>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6162345" y="3287335"/>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7381474" y="329075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7878198" y="279766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6654061" y="279766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7878198" y="402207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50" name="Picture 2" descr="OpenGL Perspective Projection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89" y="4463591"/>
            <a:ext cx="231457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46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GPU History</a:t>
            </a:r>
          </a:p>
        </p:txBody>
      </p:sp>
      <p:sp>
        <p:nvSpPr>
          <p:cNvPr id="3" name="Content Placeholder 2"/>
          <p:cNvSpPr>
            <a:spLocks noGrp="1"/>
          </p:cNvSpPr>
          <p:nvPr>
            <p:ph idx="1"/>
          </p:nvPr>
        </p:nvSpPr>
        <p:spPr>
          <a:xfrm>
            <a:off x="594360" y="2194560"/>
            <a:ext cx="7955280" cy="802392"/>
          </a:xfrm>
        </p:spPr>
        <p:txBody>
          <a:bodyPr/>
          <a:lstStyle/>
          <a:p>
            <a:r>
              <a:rPr lang="en-GB" dirty="0"/>
              <a:t>As games got more advanced, the number of triangles and vertices increased.</a:t>
            </a:r>
          </a:p>
        </p:txBody>
      </p:sp>
      <p:pic>
        <p:nvPicPr>
          <p:cNvPr id="4" name="Picture 3" descr="Screen Clipping"/>
          <p:cNvPicPr>
            <a:picLocks noChangeAspect="1"/>
          </p:cNvPicPr>
          <p:nvPr/>
        </p:nvPicPr>
        <p:blipFill rotWithShape="1">
          <a:blip r:embed="rId2">
            <a:extLst>
              <a:ext uri="{28A0092B-C50C-407E-A947-70E740481C1C}">
                <a14:useLocalDpi xmlns:a14="http://schemas.microsoft.com/office/drawing/2010/main" val="0"/>
              </a:ext>
            </a:extLst>
          </a:blip>
          <a:srcRect r="928"/>
          <a:stretch/>
        </p:blipFill>
        <p:spPr>
          <a:xfrm>
            <a:off x="323528" y="2996952"/>
            <a:ext cx="6137880" cy="3669099"/>
          </a:xfrm>
          <a:prstGeom prst="rect">
            <a:avLst/>
          </a:prstGeom>
        </p:spPr>
      </p:pic>
      <p:sp>
        <p:nvSpPr>
          <p:cNvPr id="6" name="TextBox 5"/>
          <p:cNvSpPr txBox="1"/>
          <p:nvPr/>
        </p:nvSpPr>
        <p:spPr>
          <a:xfrm>
            <a:off x="6763403" y="6019720"/>
            <a:ext cx="1944216" cy="646331"/>
          </a:xfrm>
          <a:prstGeom prst="rect">
            <a:avLst/>
          </a:prstGeom>
          <a:noFill/>
        </p:spPr>
        <p:txBody>
          <a:bodyPr wrap="square" rtlCol="0">
            <a:spAutoFit/>
          </a:bodyPr>
          <a:lstStyle/>
          <a:p>
            <a:r>
              <a:rPr lang="en-GB" dirty="0"/>
              <a:t>DOOM (1993)</a:t>
            </a:r>
          </a:p>
          <a:p>
            <a:r>
              <a:rPr lang="en-GB" dirty="0"/>
              <a:t>10s of triangles?</a:t>
            </a:r>
          </a:p>
        </p:txBody>
      </p:sp>
    </p:spTree>
    <p:extLst>
      <p:ext uri="{BB962C8B-B14F-4D97-AF65-F5344CB8AC3E}">
        <p14:creationId xmlns:p14="http://schemas.microsoft.com/office/powerpoint/2010/main" val="42199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GPU History</a:t>
            </a:r>
          </a:p>
        </p:txBody>
      </p:sp>
      <p:sp>
        <p:nvSpPr>
          <p:cNvPr id="3" name="Content Placeholder 2"/>
          <p:cNvSpPr>
            <a:spLocks noGrp="1"/>
          </p:cNvSpPr>
          <p:nvPr>
            <p:ph idx="1"/>
          </p:nvPr>
        </p:nvSpPr>
        <p:spPr>
          <a:xfrm>
            <a:off x="594360" y="2194560"/>
            <a:ext cx="7955280" cy="802392"/>
          </a:xfrm>
        </p:spPr>
        <p:txBody>
          <a:bodyPr/>
          <a:lstStyle/>
          <a:p>
            <a:r>
              <a:rPr lang="en-GB" dirty="0"/>
              <a:t>As games got more advanced, the number of triangles and vertices increased.</a:t>
            </a:r>
          </a:p>
        </p:txBody>
      </p:sp>
      <p:sp>
        <p:nvSpPr>
          <p:cNvPr id="7" name="TextBox 6"/>
          <p:cNvSpPr txBox="1"/>
          <p:nvPr/>
        </p:nvSpPr>
        <p:spPr>
          <a:xfrm>
            <a:off x="6784032" y="6042608"/>
            <a:ext cx="2304256" cy="646331"/>
          </a:xfrm>
          <a:prstGeom prst="rect">
            <a:avLst/>
          </a:prstGeom>
          <a:noFill/>
        </p:spPr>
        <p:txBody>
          <a:bodyPr wrap="square" rtlCol="0">
            <a:spAutoFit/>
          </a:bodyPr>
          <a:lstStyle/>
          <a:p>
            <a:r>
              <a:rPr lang="en-GB" dirty="0"/>
              <a:t>Half-Life 2 (2004)</a:t>
            </a:r>
          </a:p>
          <a:p>
            <a:r>
              <a:rPr lang="en-GB" dirty="0"/>
              <a:t>10,000s of triangles</a:t>
            </a: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993835"/>
            <a:ext cx="6437643" cy="3672408"/>
          </a:xfrm>
          <a:prstGeom prst="rect">
            <a:avLst/>
          </a:prstGeom>
        </p:spPr>
      </p:pic>
    </p:spTree>
    <p:extLst>
      <p:ext uri="{BB962C8B-B14F-4D97-AF65-F5344CB8AC3E}">
        <p14:creationId xmlns:p14="http://schemas.microsoft.com/office/powerpoint/2010/main" val="24464125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GPU History</a:t>
            </a:r>
          </a:p>
        </p:txBody>
      </p:sp>
      <p:sp>
        <p:nvSpPr>
          <p:cNvPr id="3" name="Content Placeholder 2"/>
          <p:cNvSpPr>
            <a:spLocks noGrp="1"/>
          </p:cNvSpPr>
          <p:nvPr>
            <p:ph idx="1"/>
          </p:nvPr>
        </p:nvSpPr>
        <p:spPr>
          <a:xfrm>
            <a:off x="594360" y="2194560"/>
            <a:ext cx="7955280" cy="802392"/>
          </a:xfrm>
        </p:spPr>
        <p:txBody>
          <a:bodyPr/>
          <a:lstStyle/>
          <a:p>
            <a:r>
              <a:rPr lang="en-GB" dirty="0"/>
              <a:t>As games got more advanced, the number of triangles and vertices increased.</a:t>
            </a:r>
          </a:p>
        </p:txBody>
      </p:sp>
      <p:sp>
        <p:nvSpPr>
          <p:cNvPr id="7" name="TextBox 6"/>
          <p:cNvSpPr txBox="1"/>
          <p:nvPr/>
        </p:nvSpPr>
        <p:spPr>
          <a:xfrm>
            <a:off x="6660232" y="6006091"/>
            <a:ext cx="2664296" cy="646331"/>
          </a:xfrm>
          <a:prstGeom prst="rect">
            <a:avLst/>
          </a:prstGeom>
          <a:noFill/>
        </p:spPr>
        <p:txBody>
          <a:bodyPr wrap="square" rtlCol="0">
            <a:spAutoFit/>
          </a:bodyPr>
          <a:lstStyle/>
          <a:p>
            <a:r>
              <a:rPr lang="en-GB" dirty="0"/>
              <a:t>The </a:t>
            </a:r>
            <a:r>
              <a:rPr lang="en-GB" dirty="0" err="1"/>
              <a:t>Witcher</a:t>
            </a:r>
            <a:r>
              <a:rPr lang="en-GB" dirty="0"/>
              <a:t> 3 (2015)</a:t>
            </a:r>
          </a:p>
          <a:p>
            <a:r>
              <a:rPr lang="en-GB" dirty="0"/>
              <a:t>Millions of triangles</a:t>
            </a:r>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134110"/>
            <a:ext cx="6264696" cy="3485167"/>
          </a:xfrm>
          <a:prstGeom prst="rect">
            <a:avLst/>
          </a:prstGeom>
        </p:spPr>
      </p:pic>
    </p:spTree>
    <p:extLst>
      <p:ext uri="{BB962C8B-B14F-4D97-AF65-F5344CB8AC3E}">
        <p14:creationId xmlns:p14="http://schemas.microsoft.com/office/powerpoint/2010/main" val="1167916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GPU History</a:t>
            </a:r>
          </a:p>
        </p:txBody>
      </p:sp>
      <p:sp>
        <p:nvSpPr>
          <p:cNvPr id="3" name="Content Placeholder 2"/>
          <p:cNvSpPr>
            <a:spLocks noGrp="1"/>
          </p:cNvSpPr>
          <p:nvPr>
            <p:ph idx="1"/>
          </p:nvPr>
        </p:nvSpPr>
        <p:spPr/>
        <p:txBody>
          <a:bodyPr>
            <a:normAutofit/>
          </a:bodyPr>
          <a:lstStyle/>
          <a:p>
            <a:r>
              <a:rPr lang="en-GB" dirty="0"/>
              <a:t>CPUs haven’t gotten a 100,000x faster since 1993…</a:t>
            </a:r>
          </a:p>
          <a:p>
            <a:endParaRPr lang="en-GB" dirty="0"/>
          </a:p>
          <a:p>
            <a:r>
              <a:rPr lang="en-GB" dirty="0"/>
              <a:t>And they don’t have 100,000 more cores…</a:t>
            </a:r>
          </a:p>
          <a:p>
            <a:endParaRPr lang="en-GB" dirty="0"/>
          </a:p>
          <a:p>
            <a:r>
              <a:rPr lang="en-GB" dirty="0"/>
              <a:t>So how can we play games with millions of triangles?</a:t>
            </a:r>
          </a:p>
          <a:p>
            <a:endParaRPr lang="en-GB" dirty="0"/>
          </a:p>
        </p:txBody>
      </p:sp>
    </p:spTree>
    <p:extLst>
      <p:ext uri="{BB962C8B-B14F-4D97-AF65-F5344CB8AC3E}">
        <p14:creationId xmlns:p14="http://schemas.microsoft.com/office/powerpoint/2010/main" val="336602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The Lecturer</a:t>
            </a:r>
          </a:p>
        </p:txBody>
      </p:sp>
      <p:pic>
        <p:nvPicPr>
          <p:cNvPr id="6" name="Picture 2" descr="C:\Users\rmerrison\Documents\Tadpole\Publications\Posters\OCNS Quebec 2014\tadpole-phot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0319" y="2345901"/>
            <a:ext cx="2925897" cy="769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0" name="Picture 2" descr="C:\Users\rmerrison\Documents\PhD\Reports\EPSRC Competition\Poster\3dTadpo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0256" y="1947293"/>
            <a:ext cx="1972841" cy="2336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9984" y="3933056"/>
            <a:ext cx="2314220" cy="21805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832" y="1484784"/>
            <a:ext cx="3348372"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descr="Screen Clippi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22741" y="3789040"/>
            <a:ext cx="2664296" cy="2179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701429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GPU History</a:t>
            </a:r>
          </a:p>
        </p:txBody>
      </p:sp>
      <p:sp>
        <p:nvSpPr>
          <p:cNvPr id="3" name="Content Placeholder 2"/>
          <p:cNvSpPr>
            <a:spLocks noGrp="1"/>
          </p:cNvSpPr>
          <p:nvPr>
            <p:ph idx="1"/>
          </p:nvPr>
        </p:nvSpPr>
        <p:spPr>
          <a:xfrm>
            <a:off x="594360" y="2194560"/>
            <a:ext cx="8226112" cy="4069080"/>
          </a:xfrm>
        </p:spPr>
        <p:txBody>
          <a:bodyPr>
            <a:normAutofit/>
          </a:bodyPr>
          <a:lstStyle/>
          <a:p>
            <a:r>
              <a:rPr lang="en-GB" u="sng" dirty="0">
                <a:solidFill>
                  <a:schemeClr val="accent6"/>
                </a:solidFill>
              </a:rPr>
              <a:t>Key</a:t>
            </a:r>
            <a:r>
              <a:rPr lang="en-GB" dirty="0">
                <a:solidFill>
                  <a:schemeClr val="accent6"/>
                </a:solidFill>
              </a:rPr>
              <a:t> insight</a:t>
            </a:r>
            <a:r>
              <a:rPr lang="en-GB" dirty="0"/>
              <a:t>: the transformation operation is </a:t>
            </a:r>
            <a:r>
              <a:rPr lang="en-GB" dirty="0">
                <a:solidFill>
                  <a:schemeClr val="accent2"/>
                </a:solidFill>
              </a:rPr>
              <a:t>the same for each vertex</a:t>
            </a:r>
            <a:r>
              <a:rPr lang="en-GB" dirty="0"/>
              <a:t>.</a:t>
            </a:r>
          </a:p>
          <a:p>
            <a:r>
              <a:rPr lang="en-GB" dirty="0"/>
              <a:t>So why not design a processor that can perform </a:t>
            </a:r>
            <a:r>
              <a:rPr lang="en-GB" dirty="0">
                <a:solidFill>
                  <a:schemeClr val="accent2"/>
                </a:solidFill>
              </a:rPr>
              <a:t>the same operation</a:t>
            </a:r>
            <a:r>
              <a:rPr lang="en-GB" dirty="0"/>
              <a:t> on many </a:t>
            </a:r>
            <a:r>
              <a:rPr lang="en-GB" dirty="0">
                <a:solidFill>
                  <a:schemeClr val="accent2"/>
                </a:solidFill>
              </a:rPr>
              <a:t>different values </a:t>
            </a:r>
            <a:r>
              <a:rPr lang="en-GB" dirty="0"/>
              <a:t>at the same time (vertices in this case, but also pixels)?</a:t>
            </a:r>
          </a:p>
          <a:p>
            <a:r>
              <a:rPr lang="en-GB" dirty="0"/>
              <a:t>All cores are run the same code </a:t>
            </a:r>
            <a:r>
              <a:rPr lang="en-GB" dirty="0">
                <a:sym typeface="Wingdings" panose="05000000000000000000" pitchFamily="2" charset="2"/>
              </a:rPr>
              <a:t> simpler circuitry.</a:t>
            </a:r>
          </a:p>
          <a:p>
            <a:endParaRPr lang="en-GB" dirty="0">
              <a:sym typeface="Wingdings" panose="05000000000000000000" pitchFamily="2" charset="2"/>
            </a:endParaRPr>
          </a:p>
          <a:p>
            <a:r>
              <a:rPr lang="en-GB" dirty="0">
                <a:sym typeface="Wingdings" panose="05000000000000000000" pitchFamily="2" charset="2"/>
              </a:rPr>
              <a:t>Around 2001, this led to the first parallel GPUs. The number of cores continues to increase dramatically.</a:t>
            </a:r>
          </a:p>
        </p:txBody>
      </p:sp>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2936" y="5463148"/>
            <a:ext cx="2016224" cy="1228971"/>
          </a:xfrm>
          <a:prstGeom prst="rect">
            <a:avLst/>
          </a:prstGeom>
        </p:spPr>
      </p:pic>
      <p:sp>
        <p:nvSpPr>
          <p:cNvPr id="5" name="TextBox 4"/>
          <p:cNvSpPr txBox="1"/>
          <p:nvPr/>
        </p:nvSpPr>
        <p:spPr>
          <a:xfrm>
            <a:off x="4060240" y="6077633"/>
            <a:ext cx="4505424" cy="646331"/>
          </a:xfrm>
          <a:prstGeom prst="rect">
            <a:avLst/>
          </a:prstGeom>
          <a:noFill/>
        </p:spPr>
        <p:txBody>
          <a:bodyPr wrap="square" rtlCol="0">
            <a:spAutoFit/>
          </a:bodyPr>
          <a:lstStyle/>
          <a:p>
            <a:r>
              <a:rPr lang="en-GB" dirty="0" err="1"/>
              <a:t>Geforce</a:t>
            </a:r>
            <a:r>
              <a:rPr lang="en-GB" dirty="0"/>
              <a:t> 3 Ti500 (2001)</a:t>
            </a:r>
          </a:p>
          <a:p>
            <a:r>
              <a:rPr lang="en-GB" dirty="0"/>
              <a:t>4 “pixel </a:t>
            </a:r>
            <a:r>
              <a:rPr lang="en-GB" dirty="0" err="1"/>
              <a:t>shader</a:t>
            </a:r>
            <a:r>
              <a:rPr lang="en-GB" dirty="0"/>
              <a:t>” cores @ 240MHz!</a:t>
            </a:r>
          </a:p>
        </p:txBody>
      </p:sp>
    </p:spTree>
    <p:extLst>
      <p:ext uri="{BB962C8B-B14F-4D97-AF65-F5344CB8AC3E}">
        <p14:creationId xmlns:p14="http://schemas.microsoft.com/office/powerpoint/2010/main" val="323709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General purpose GPUs</a:t>
            </a:r>
          </a:p>
        </p:txBody>
      </p:sp>
      <p:sp>
        <p:nvSpPr>
          <p:cNvPr id="3" name="Content Placeholder 2"/>
          <p:cNvSpPr>
            <a:spLocks noGrp="1"/>
          </p:cNvSpPr>
          <p:nvPr>
            <p:ph idx="1"/>
          </p:nvPr>
        </p:nvSpPr>
        <p:spPr/>
        <p:txBody>
          <a:bodyPr/>
          <a:lstStyle/>
          <a:p>
            <a:r>
              <a:rPr lang="en-GB" dirty="0"/>
              <a:t>The </a:t>
            </a:r>
            <a:r>
              <a:rPr lang="en-GB" dirty="0" err="1"/>
              <a:t>Geforce</a:t>
            </a:r>
            <a:r>
              <a:rPr lang="en-GB" dirty="0"/>
              <a:t> 3 was revolutionary in another way: its </a:t>
            </a:r>
            <a:r>
              <a:rPr lang="en-GB" dirty="0" err="1"/>
              <a:t>shaders</a:t>
            </a:r>
            <a:r>
              <a:rPr lang="en-GB" dirty="0"/>
              <a:t> (cores) were </a:t>
            </a:r>
            <a:r>
              <a:rPr lang="en-GB" dirty="0">
                <a:solidFill>
                  <a:schemeClr val="accent2"/>
                </a:solidFill>
              </a:rPr>
              <a:t>programmable</a:t>
            </a:r>
            <a:r>
              <a:rPr lang="en-GB" dirty="0"/>
              <a:t>.</a:t>
            </a:r>
          </a:p>
          <a:p>
            <a:endParaRPr lang="en-GB" dirty="0"/>
          </a:p>
          <a:p>
            <a:r>
              <a:rPr lang="en-GB" dirty="0"/>
              <a:t>Rather than performing a fixed function (i.e. multiplying vertices by a matrix), you could write </a:t>
            </a:r>
            <a:r>
              <a:rPr lang="en-GB" dirty="0">
                <a:solidFill>
                  <a:schemeClr val="accent2"/>
                </a:solidFill>
              </a:rPr>
              <a:t>arbitrary code</a:t>
            </a:r>
            <a:r>
              <a:rPr lang="en-GB" dirty="0"/>
              <a:t> for them like you would a regular CPU.</a:t>
            </a:r>
          </a:p>
          <a:p>
            <a:endParaRPr lang="en-GB" dirty="0"/>
          </a:p>
          <a:p>
            <a:r>
              <a:rPr lang="en-GB" dirty="0"/>
              <a:t>Originally this was used to produce special graphical effects, but soon games programmers realised they could be used to optimise other things (e.g. physics).</a:t>
            </a:r>
          </a:p>
        </p:txBody>
      </p:sp>
    </p:spTree>
    <p:extLst>
      <p:ext uri="{BB962C8B-B14F-4D97-AF65-F5344CB8AC3E}">
        <p14:creationId xmlns:p14="http://schemas.microsoft.com/office/powerpoint/2010/main" val="9482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purpose GPUs</a:t>
            </a:r>
            <a:endParaRPr lang="en-GB" dirty="0"/>
          </a:p>
        </p:txBody>
      </p:sp>
      <p:sp>
        <p:nvSpPr>
          <p:cNvPr id="3" name="Content Placeholder 2"/>
          <p:cNvSpPr>
            <a:spLocks noGrp="1"/>
          </p:cNvSpPr>
          <p:nvPr>
            <p:ph idx="1"/>
          </p:nvPr>
        </p:nvSpPr>
        <p:spPr>
          <a:xfrm>
            <a:off x="594360" y="2194560"/>
            <a:ext cx="7955280" cy="2458576"/>
          </a:xfrm>
        </p:spPr>
        <p:txBody>
          <a:bodyPr/>
          <a:lstStyle/>
          <a:p>
            <a:r>
              <a:rPr lang="en-GB" dirty="0" smtClean="0"/>
              <a:t>Over time, GPUs were designed more and more with general purpose parallel computation in mind.</a:t>
            </a:r>
          </a:p>
          <a:p>
            <a:pPr lvl="1"/>
            <a:r>
              <a:rPr lang="en-GB" dirty="0" smtClean="0"/>
              <a:t>Nowadays they don’t even necessarily have any display output ports (e.g. </a:t>
            </a:r>
            <a:r>
              <a:rPr lang="en-GB" dirty="0" err="1" smtClean="0"/>
              <a:t>Nvidia</a:t>
            </a:r>
            <a:r>
              <a:rPr lang="en-GB" dirty="0" smtClean="0"/>
              <a:t> Tesla).</a:t>
            </a:r>
          </a:p>
          <a:p>
            <a:pPr lvl="1"/>
            <a:endParaRPr lang="en-GB" dirty="0"/>
          </a:p>
          <a:p>
            <a:r>
              <a:rPr lang="en-GB" dirty="0" smtClean="0"/>
              <a:t>~2009, specialist APIs appeared that made GPGPU computing much easier to access:</a:t>
            </a:r>
            <a:endParaRPr lang="en-GB" dirty="0"/>
          </a:p>
        </p:txBody>
      </p:sp>
      <p:pic>
        <p:nvPicPr>
          <p:cNvPr id="4" name="Picture 4" descr="Image result for nvidia cu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4653136"/>
            <a:ext cx="2215292" cy="1375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074" y="4726822"/>
            <a:ext cx="1201235" cy="1227636"/>
          </a:xfrm>
          <a:prstGeom prst="rect">
            <a:avLst/>
          </a:prstGeom>
          <a:ln w="19050">
            <a:solidFill>
              <a:schemeClr val="tx1"/>
            </a:solidFill>
          </a:ln>
        </p:spPr>
      </p:pic>
    </p:spTree>
    <p:extLst>
      <p:ext uri="{BB962C8B-B14F-4D97-AF65-F5344CB8AC3E}">
        <p14:creationId xmlns:p14="http://schemas.microsoft.com/office/powerpoint/2010/main" val="111469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CUDA and </a:t>
            </a:r>
            <a:r>
              <a:rPr lang="en-GB" dirty="0" err="1" smtClean="0"/>
              <a:t>opencl</a:t>
            </a:r>
            <a:endParaRPr lang="en-GB" dirty="0"/>
          </a:p>
        </p:txBody>
      </p:sp>
      <p:sp>
        <p:nvSpPr>
          <p:cNvPr id="4" name="Content Placeholder 3"/>
          <p:cNvSpPr>
            <a:spLocks noGrp="1"/>
          </p:cNvSpPr>
          <p:nvPr>
            <p:ph sz="half" idx="1"/>
          </p:nvPr>
        </p:nvSpPr>
        <p:spPr>
          <a:xfrm>
            <a:off x="594360" y="2420888"/>
            <a:ext cx="3910579" cy="3842752"/>
          </a:xfrm>
          <a:solidFill>
            <a:schemeClr val="accent2">
              <a:lumMod val="20000"/>
              <a:lumOff val="80000"/>
            </a:schemeClr>
          </a:solidFill>
          <a:ln w="28575">
            <a:solidFill>
              <a:schemeClr val="accent2"/>
            </a:solidFill>
          </a:ln>
        </p:spPr>
        <p:txBody>
          <a:bodyPr>
            <a:normAutofit fontScale="77500" lnSpcReduction="20000"/>
          </a:bodyPr>
          <a:lstStyle/>
          <a:p>
            <a:endParaRPr lang="en-GB" dirty="0" smtClean="0"/>
          </a:p>
          <a:p>
            <a:r>
              <a:rPr lang="en-GB" dirty="0" smtClean="0"/>
              <a:t>Developed by </a:t>
            </a:r>
            <a:r>
              <a:rPr lang="en-GB" dirty="0" err="1" smtClean="0"/>
              <a:t>Nvidia</a:t>
            </a:r>
            <a:r>
              <a:rPr lang="en-GB" dirty="0" smtClean="0"/>
              <a:t>.</a:t>
            </a:r>
          </a:p>
          <a:p>
            <a:endParaRPr lang="en-GB" dirty="0"/>
          </a:p>
          <a:p>
            <a:r>
              <a:rPr lang="en-GB" dirty="0" err="1" smtClean="0"/>
              <a:t>Nvidia</a:t>
            </a:r>
            <a:r>
              <a:rPr lang="en-GB" dirty="0" smtClean="0"/>
              <a:t> GPUs only </a:t>
            </a:r>
            <a:r>
              <a:rPr lang="en-GB" dirty="0" smtClean="0">
                <a:solidFill>
                  <a:srgbClr val="FF0000"/>
                </a:solidFill>
                <a:sym typeface="Wingdings" panose="05000000000000000000" pitchFamily="2" charset="2"/>
              </a:rPr>
              <a:t></a:t>
            </a:r>
            <a:endParaRPr lang="en-GB" dirty="0" smtClean="0">
              <a:solidFill>
                <a:srgbClr val="FF0000"/>
              </a:solidFill>
            </a:endParaRPr>
          </a:p>
          <a:p>
            <a:endParaRPr lang="en-GB" dirty="0"/>
          </a:p>
          <a:p>
            <a:r>
              <a:rPr lang="en-GB" dirty="0" smtClean="0"/>
              <a:t>Free (as in beer) </a:t>
            </a:r>
            <a:r>
              <a:rPr lang="en-GB" dirty="0" smtClean="0">
                <a:solidFill>
                  <a:srgbClr val="00B050"/>
                </a:solidFill>
                <a:sym typeface="Wingdings" panose="05000000000000000000" pitchFamily="2" charset="2"/>
              </a:rPr>
              <a:t></a:t>
            </a:r>
            <a:r>
              <a:rPr lang="en-GB" dirty="0" smtClean="0"/>
              <a:t>, not free (as in speech) </a:t>
            </a:r>
            <a:r>
              <a:rPr lang="en-GB" dirty="0" smtClean="0">
                <a:solidFill>
                  <a:srgbClr val="FF0000"/>
                </a:solidFill>
                <a:sym typeface="Wingdings" panose="05000000000000000000" pitchFamily="2" charset="2"/>
              </a:rPr>
              <a:t></a:t>
            </a:r>
            <a:endParaRPr lang="en-GB" dirty="0" smtClean="0">
              <a:solidFill>
                <a:srgbClr val="FF0000"/>
              </a:solidFill>
            </a:endParaRPr>
          </a:p>
          <a:p>
            <a:endParaRPr lang="en-GB" dirty="0"/>
          </a:p>
          <a:p>
            <a:r>
              <a:rPr lang="en-GB" dirty="0" smtClean="0"/>
              <a:t>Great tool support, e.g. </a:t>
            </a:r>
            <a:r>
              <a:rPr lang="en-GB" dirty="0" err="1" smtClean="0"/>
              <a:t>Nvidia</a:t>
            </a:r>
            <a:r>
              <a:rPr lang="en-GB" dirty="0" smtClean="0"/>
              <a:t> </a:t>
            </a:r>
            <a:r>
              <a:rPr lang="en-GB" dirty="0" err="1" smtClean="0"/>
              <a:t>Nsight</a:t>
            </a:r>
            <a:r>
              <a:rPr lang="en-GB" dirty="0"/>
              <a:t> </a:t>
            </a:r>
            <a:r>
              <a:rPr lang="en-GB" dirty="0" smtClean="0">
                <a:solidFill>
                  <a:srgbClr val="00B050"/>
                </a:solidFill>
                <a:sym typeface="Wingdings" panose="05000000000000000000" pitchFamily="2" charset="2"/>
              </a:rPr>
              <a:t></a:t>
            </a:r>
            <a:endParaRPr lang="en-GB" dirty="0" smtClean="0">
              <a:solidFill>
                <a:srgbClr val="00B050"/>
              </a:solidFill>
            </a:endParaRPr>
          </a:p>
          <a:p>
            <a:endParaRPr lang="en-GB" dirty="0"/>
          </a:p>
          <a:p>
            <a:r>
              <a:rPr lang="en-GB" dirty="0" smtClean="0"/>
              <a:t>In my experience, easier to use </a:t>
            </a:r>
            <a:r>
              <a:rPr lang="en-GB" dirty="0" smtClean="0">
                <a:solidFill>
                  <a:srgbClr val="00B050"/>
                </a:solidFill>
                <a:sym typeface="Wingdings" panose="05000000000000000000" pitchFamily="2" charset="2"/>
              </a:rPr>
              <a:t></a:t>
            </a:r>
            <a:endParaRPr lang="en-GB" dirty="0">
              <a:solidFill>
                <a:srgbClr val="00B050"/>
              </a:solidFill>
            </a:endParaRPr>
          </a:p>
        </p:txBody>
      </p:sp>
      <p:sp>
        <p:nvSpPr>
          <p:cNvPr id="5" name="Content Placeholder 4"/>
          <p:cNvSpPr>
            <a:spLocks noGrp="1"/>
          </p:cNvSpPr>
          <p:nvPr>
            <p:ph sz="half" idx="2"/>
          </p:nvPr>
        </p:nvSpPr>
        <p:spPr>
          <a:xfrm>
            <a:off x="4642098" y="2420888"/>
            <a:ext cx="4034357" cy="3842752"/>
          </a:xfrm>
          <a:solidFill>
            <a:schemeClr val="accent5">
              <a:lumMod val="20000"/>
              <a:lumOff val="80000"/>
            </a:schemeClr>
          </a:solidFill>
          <a:ln w="28575">
            <a:solidFill>
              <a:schemeClr val="accent5"/>
            </a:solidFill>
          </a:ln>
        </p:spPr>
        <p:txBody>
          <a:bodyPr>
            <a:normAutofit fontScale="77500" lnSpcReduction="20000"/>
          </a:bodyPr>
          <a:lstStyle/>
          <a:p>
            <a:endParaRPr lang="en-GB" dirty="0" smtClean="0"/>
          </a:p>
          <a:p>
            <a:r>
              <a:rPr lang="en-GB" dirty="0" smtClean="0"/>
              <a:t>Developed by </a:t>
            </a:r>
            <a:r>
              <a:rPr lang="en-GB" dirty="0" err="1" smtClean="0"/>
              <a:t>Khronos</a:t>
            </a:r>
            <a:r>
              <a:rPr lang="en-GB" dirty="0" smtClean="0"/>
              <a:t> Group (AMD, Apple, ARM, Google, </a:t>
            </a:r>
            <a:r>
              <a:rPr lang="en-GB" dirty="0" err="1" smtClean="0"/>
              <a:t>Nvidia</a:t>
            </a:r>
            <a:r>
              <a:rPr lang="en-GB" dirty="0" smtClean="0"/>
              <a:t>, etc.)</a:t>
            </a:r>
          </a:p>
          <a:p>
            <a:endParaRPr lang="en-GB" dirty="0"/>
          </a:p>
          <a:p>
            <a:r>
              <a:rPr lang="en-GB" dirty="0" smtClean="0"/>
              <a:t>Can use a wide range of GPUs and CPUs </a:t>
            </a:r>
            <a:r>
              <a:rPr lang="en-GB" dirty="0" smtClean="0">
                <a:solidFill>
                  <a:srgbClr val="00B050"/>
                </a:solidFill>
                <a:sym typeface="Wingdings" panose="05000000000000000000" pitchFamily="2" charset="2"/>
              </a:rPr>
              <a:t></a:t>
            </a:r>
            <a:endParaRPr lang="en-GB" dirty="0" smtClean="0">
              <a:solidFill>
                <a:srgbClr val="00B050"/>
              </a:solidFill>
            </a:endParaRPr>
          </a:p>
          <a:p>
            <a:endParaRPr lang="en-GB" dirty="0"/>
          </a:p>
          <a:p>
            <a:r>
              <a:rPr lang="en-GB" dirty="0" smtClean="0"/>
              <a:t>Completely open standard </a:t>
            </a:r>
            <a:r>
              <a:rPr lang="en-GB" dirty="0" smtClean="0">
                <a:solidFill>
                  <a:srgbClr val="00B050"/>
                </a:solidFill>
                <a:sym typeface="Wingdings" panose="05000000000000000000" pitchFamily="2" charset="2"/>
              </a:rPr>
              <a:t></a:t>
            </a:r>
          </a:p>
          <a:p>
            <a:endParaRPr lang="en-GB" dirty="0"/>
          </a:p>
          <a:p>
            <a:r>
              <a:rPr lang="en-GB" dirty="0" smtClean="0"/>
              <a:t>In my experience, harder to use </a:t>
            </a:r>
            <a:r>
              <a:rPr lang="en-GB" dirty="0" smtClean="0">
                <a:solidFill>
                  <a:srgbClr val="FF0000"/>
                </a:solidFill>
                <a:sym typeface="Wingdings" panose="05000000000000000000" pitchFamily="2" charset="2"/>
              </a:rPr>
              <a:t></a:t>
            </a:r>
            <a:endParaRPr lang="en-GB" dirty="0">
              <a:solidFill>
                <a:srgbClr val="FF0000"/>
              </a:solidFill>
            </a:endParaRPr>
          </a:p>
        </p:txBody>
      </p:sp>
      <p:pic>
        <p:nvPicPr>
          <p:cNvPr id="6" name="Picture 4" descr="Image result for nvidia cu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589" y="1614270"/>
            <a:ext cx="1198119" cy="7436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6573" y="1653967"/>
            <a:ext cx="649981" cy="664266"/>
          </a:xfrm>
          <a:prstGeom prst="rect">
            <a:avLst/>
          </a:prstGeom>
          <a:ln w="19050">
            <a:solidFill>
              <a:schemeClr val="tx1"/>
            </a:solidFill>
          </a:ln>
        </p:spPr>
      </p:pic>
      <p:sp>
        <p:nvSpPr>
          <p:cNvPr id="8" name="TextBox 7"/>
          <p:cNvSpPr txBox="1"/>
          <p:nvPr/>
        </p:nvSpPr>
        <p:spPr>
          <a:xfrm>
            <a:off x="3491880" y="6366295"/>
            <a:ext cx="5396883" cy="400110"/>
          </a:xfrm>
          <a:prstGeom prst="rect">
            <a:avLst/>
          </a:prstGeom>
          <a:noFill/>
        </p:spPr>
        <p:txBody>
          <a:bodyPr wrap="square" rtlCol="0">
            <a:spAutoFit/>
          </a:bodyPr>
          <a:lstStyle/>
          <a:p>
            <a:r>
              <a:rPr lang="en-GB" sz="2000" u="sng" dirty="0" smtClean="0"/>
              <a:t>The basic principles are the same in both!</a:t>
            </a:r>
            <a:endParaRPr lang="en-GB" sz="2000" u="sng" dirty="0"/>
          </a:p>
        </p:txBody>
      </p:sp>
    </p:spTree>
    <p:extLst>
      <p:ext uri="{BB962C8B-B14F-4D97-AF65-F5344CB8AC3E}">
        <p14:creationId xmlns:p14="http://schemas.microsoft.com/office/powerpoint/2010/main" val="328955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15 minute break</a:t>
            </a:r>
            <a:endParaRPr lang="en-GB" dirty="0"/>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594360" y="2194560"/>
                <a:ext cx="7955280" cy="4186768"/>
              </a:xfrm>
            </p:spPr>
            <p:txBody>
              <a:bodyPr>
                <a:normAutofit fontScale="85000" lnSpcReduction="20000"/>
              </a:bodyPr>
              <a:lstStyle/>
              <a:p>
                <a:r>
                  <a:rPr lang="en-GB" dirty="0" smtClean="0"/>
                  <a:t>To </a:t>
                </a:r>
                <a:r>
                  <a:rPr lang="en-GB" dirty="0" smtClean="0">
                    <a:solidFill>
                      <a:schemeClr val="accent2"/>
                    </a:solidFill>
                  </a:rPr>
                  <a:t>add</a:t>
                </a:r>
                <a:r>
                  <a:rPr lang="en-GB" dirty="0" smtClean="0"/>
                  <a:t> two vectors, add their individual components:</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b="0" i="1" smtClean="0">
                                  <a:latin typeface="Cambria Math" panose="02040503050406030204" pitchFamily="18" charset="0"/>
                                </a:rPr>
                              </m:ctrlPr>
                            </m:eqArrPr>
                            <m:e>
                              <m:r>
                                <a:rPr lang="en-GB" b="0" i="1" smtClean="0">
                                  <a:latin typeface="Cambria Math" panose="02040503050406030204" pitchFamily="18" charset="0"/>
                                </a:rPr>
                                <m:t>1</m:t>
                              </m:r>
                            </m:e>
                            <m:e>
                              <m:r>
                                <a:rPr lang="en-GB" b="0" i="1" smtClean="0">
                                  <a:latin typeface="Cambria Math" panose="02040503050406030204" pitchFamily="18" charset="0"/>
                                </a:rPr>
                                <m:t>2</m:t>
                              </m:r>
                            </m:e>
                          </m:eqArr>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eqArr>
                            <m:eqArrPr>
                              <m:ctrlPr>
                                <a:rPr lang="en-GB" b="0" i="1" smtClean="0">
                                  <a:latin typeface="Cambria Math" panose="02040503050406030204" pitchFamily="18" charset="0"/>
                                </a:rPr>
                              </m:ctrlPr>
                            </m:eqArrPr>
                            <m:e>
                              <m:r>
                                <a:rPr lang="en-GB" b="0" i="1" smtClean="0">
                                  <a:latin typeface="Cambria Math" panose="02040503050406030204" pitchFamily="18" charset="0"/>
                                </a:rPr>
                                <m:t>3</m:t>
                              </m:r>
                            </m:e>
                            <m:e>
                              <m:r>
                                <a:rPr lang="en-GB" b="0" i="1" smtClean="0">
                                  <a:latin typeface="Cambria Math" panose="02040503050406030204" pitchFamily="18" charset="0"/>
                                </a:rPr>
                                <m:t>4</m:t>
                              </m:r>
                            </m:e>
                          </m:eqArr>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eqArr>
                            <m:eqArrPr>
                              <m:ctrlPr>
                                <a:rPr lang="en-GB" i="1">
                                  <a:latin typeface="Cambria Math" panose="02040503050406030204" pitchFamily="18" charset="0"/>
                                </a:rPr>
                              </m:ctrlPr>
                            </m:eqArrPr>
                            <m:e>
                              <m:r>
                                <a:rPr lang="en-GB" b="0" i="1" smtClean="0">
                                  <a:latin typeface="Cambria Math" panose="02040503050406030204" pitchFamily="18" charset="0"/>
                                </a:rPr>
                                <m:t>1+3</m:t>
                              </m:r>
                            </m:e>
                            <m:e>
                              <m:r>
                                <a:rPr lang="en-GB" b="0" i="1" smtClean="0">
                                  <a:latin typeface="Cambria Math" panose="02040503050406030204" pitchFamily="18" charset="0"/>
                                </a:rPr>
                                <m:t>2+4</m:t>
                              </m:r>
                            </m:e>
                          </m:eqArr>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eqArr>
                            <m:eqArrPr>
                              <m:ctrlPr>
                                <a:rPr lang="en-GB" i="1">
                                  <a:latin typeface="Cambria Math" panose="02040503050406030204" pitchFamily="18" charset="0"/>
                                </a:rPr>
                              </m:ctrlPr>
                            </m:eqArrPr>
                            <m:e>
                              <m:r>
                                <a:rPr lang="en-GB" b="0" i="1" smtClean="0">
                                  <a:latin typeface="Cambria Math" panose="02040503050406030204" pitchFamily="18" charset="0"/>
                                </a:rPr>
                                <m:t>4</m:t>
                              </m:r>
                            </m:e>
                            <m:e>
                              <m:r>
                                <a:rPr lang="en-GB" b="0" i="1" smtClean="0">
                                  <a:latin typeface="Cambria Math" panose="02040503050406030204" pitchFamily="18" charset="0"/>
                                </a:rPr>
                                <m:t>6</m:t>
                              </m:r>
                            </m:e>
                          </m:eqArr>
                        </m:e>
                      </m:d>
                    </m:oMath>
                  </m:oMathPara>
                </a14:m>
                <a:endParaRPr lang="en-GB" dirty="0" smtClean="0"/>
              </a:p>
              <a:p>
                <a:pPr marL="457200" lvl="1" indent="0">
                  <a:buNone/>
                </a:pPr>
                <a:endParaRPr lang="en-GB" dirty="0" smtClean="0"/>
              </a:p>
              <a:p>
                <a:r>
                  <a:rPr lang="en-GB" dirty="0" smtClean="0"/>
                  <a:t>Same with </a:t>
                </a:r>
                <a:r>
                  <a:rPr lang="en-GB" dirty="0" smtClean="0">
                    <a:solidFill>
                      <a:schemeClr val="accent2"/>
                    </a:solidFill>
                  </a:rPr>
                  <a:t>matrices</a:t>
                </a:r>
                <a:r>
                  <a:rPr lang="en-GB" dirty="0" smtClean="0"/>
                  <a:t>:</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2</m:t>
                                </m:r>
                              </m:e>
                            </m:mr>
                            <m:mr>
                              <m:e>
                                <m:r>
                                  <a:rPr lang="en-GB" b="0" i="1" smtClean="0">
                                    <a:latin typeface="Cambria Math" panose="02040503050406030204" pitchFamily="18" charset="0"/>
                                  </a:rPr>
                                  <m:t>3</m:t>
                                </m:r>
                              </m:e>
                              <m:e>
                                <m:r>
                                  <a:rPr lang="en-GB" b="0" i="1" smtClean="0">
                                    <a:latin typeface="Cambria Math" panose="02040503050406030204" pitchFamily="18" charset="0"/>
                                  </a:rPr>
                                  <m:t>4</m:t>
                                </m:r>
                              </m:e>
                            </m:mr>
                          </m:m>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m:rPr>
                                    <m:brk m:alnAt="7"/>
                                  </m:rPr>
                                  <a:rPr lang="en-GB" b="0" i="1" smtClean="0">
                                    <a:latin typeface="Cambria Math" panose="02040503050406030204" pitchFamily="18" charset="0"/>
                                  </a:rPr>
                                  <m:t>5</m:t>
                                </m:r>
                              </m:e>
                              <m:e>
                                <m:r>
                                  <a:rPr lang="en-GB" b="0" i="1" smtClean="0">
                                    <a:latin typeface="Cambria Math" panose="02040503050406030204" pitchFamily="18" charset="0"/>
                                  </a:rPr>
                                  <m:t>6</m:t>
                                </m:r>
                              </m:e>
                            </m:mr>
                            <m:mr>
                              <m:e>
                                <m:r>
                                  <a:rPr lang="en-GB" b="0" i="1" smtClean="0">
                                    <a:latin typeface="Cambria Math" panose="02040503050406030204" pitchFamily="18" charset="0"/>
                                  </a:rPr>
                                  <m:t>7</m:t>
                                </m:r>
                              </m:e>
                              <m:e>
                                <m:r>
                                  <a:rPr lang="en-GB" b="0" i="1" smtClean="0">
                                    <a:latin typeface="Cambria Math" panose="02040503050406030204" pitchFamily="18" charset="0"/>
                                  </a:rPr>
                                  <m:t>8</m:t>
                                </m:r>
                              </m:e>
                            </m:mr>
                          </m:m>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m:rPr>
                                    <m:brk m:alnAt="7"/>
                                  </m:rPr>
                                  <a:rPr lang="en-GB" i="1">
                                    <a:latin typeface="Cambria Math" panose="02040503050406030204" pitchFamily="18" charset="0"/>
                                  </a:rPr>
                                  <m:t>1</m:t>
                                </m:r>
                                <m:r>
                                  <a:rPr lang="en-GB" b="0" i="1" smtClean="0">
                                    <a:latin typeface="Cambria Math" panose="02040503050406030204" pitchFamily="18" charset="0"/>
                                  </a:rPr>
                                  <m:t>+5</m:t>
                                </m:r>
                              </m:e>
                              <m:e>
                                <m:r>
                                  <a:rPr lang="en-GB" i="1">
                                    <a:latin typeface="Cambria Math" panose="02040503050406030204" pitchFamily="18" charset="0"/>
                                  </a:rPr>
                                  <m:t>2</m:t>
                                </m:r>
                                <m:r>
                                  <a:rPr lang="en-GB" b="0" i="1" smtClean="0">
                                    <a:latin typeface="Cambria Math" panose="02040503050406030204" pitchFamily="18" charset="0"/>
                                  </a:rPr>
                                  <m:t>+6</m:t>
                                </m:r>
                              </m:e>
                            </m:mr>
                            <m:mr>
                              <m:e>
                                <m:r>
                                  <a:rPr lang="en-GB" i="1">
                                    <a:latin typeface="Cambria Math" panose="02040503050406030204" pitchFamily="18" charset="0"/>
                                  </a:rPr>
                                  <m:t>3</m:t>
                                </m:r>
                                <m:r>
                                  <a:rPr lang="en-GB" b="0" i="1" smtClean="0">
                                    <a:latin typeface="Cambria Math" panose="02040503050406030204" pitchFamily="18" charset="0"/>
                                  </a:rPr>
                                  <m:t>+7</m:t>
                                </m:r>
                              </m:e>
                              <m:e>
                                <m:r>
                                  <a:rPr lang="en-GB" i="1">
                                    <a:latin typeface="Cambria Math" panose="02040503050406030204" pitchFamily="18" charset="0"/>
                                  </a:rPr>
                                  <m:t>4</m:t>
                                </m:r>
                                <m:r>
                                  <a:rPr lang="en-GB" b="0" i="1" smtClean="0">
                                    <a:latin typeface="Cambria Math" panose="02040503050406030204" pitchFamily="18" charset="0"/>
                                  </a:rPr>
                                  <m:t>+8</m:t>
                                </m:r>
                              </m:e>
                            </m:mr>
                          </m:m>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m:rPr>
                                    <m:brk m:alnAt="7"/>
                                  </m:rPr>
                                  <a:rPr lang="en-GB" b="0" i="1" smtClean="0">
                                    <a:latin typeface="Cambria Math" panose="02040503050406030204" pitchFamily="18" charset="0"/>
                                  </a:rPr>
                                  <m:t>6</m:t>
                                </m:r>
                              </m:e>
                              <m:e>
                                <m:r>
                                  <a:rPr lang="en-GB" b="0" i="1" smtClean="0">
                                    <a:latin typeface="Cambria Math" panose="02040503050406030204" pitchFamily="18" charset="0"/>
                                  </a:rPr>
                                  <m:t>8</m:t>
                                </m:r>
                              </m:e>
                            </m:mr>
                            <m:mr>
                              <m:e>
                                <m:r>
                                  <a:rPr lang="en-GB" b="0" i="1" smtClean="0">
                                    <a:latin typeface="Cambria Math" panose="02040503050406030204" pitchFamily="18" charset="0"/>
                                  </a:rPr>
                                  <m:t>10</m:t>
                                </m:r>
                              </m:e>
                              <m:e>
                                <m:r>
                                  <a:rPr lang="en-GB" b="0" i="1" smtClean="0">
                                    <a:latin typeface="Cambria Math" panose="02040503050406030204" pitchFamily="18" charset="0"/>
                                  </a:rPr>
                                  <m:t>12</m:t>
                                </m:r>
                              </m:e>
                            </m:mr>
                          </m:m>
                        </m:e>
                      </m:d>
                    </m:oMath>
                  </m:oMathPara>
                </a14:m>
                <a:endParaRPr lang="en-GB" dirty="0" smtClean="0"/>
              </a:p>
              <a:p>
                <a:pPr marL="457200" lvl="1" indent="0">
                  <a:buNone/>
                </a:pPr>
                <a:endParaRPr lang="en-GB" dirty="0" smtClean="0"/>
              </a:p>
              <a:p>
                <a:r>
                  <a:rPr lang="en-GB" dirty="0" smtClean="0"/>
                  <a:t>To </a:t>
                </a:r>
                <a:r>
                  <a:rPr lang="en-GB" dirty="0" smtClean="0">
                    <a:solidFill>
                      <a:schemeClr val="accent2"/>
                    </a:solidFill>
                  </a:rPr>
                  <a:t>multiply</a:t>
                </a:r>
                <a:r>
                  <a:rPr lang="en-GB" dirty="0" smtClean="0"/>
                  <a:t> a vector or matrix </a:t>
                </a:r>
                <a:r>
                  <a:rPr lang="en-GB" dirty="0" smtClean="0">
                    <a:solidFill>
                      <a:schemeClr val="accent2"/>
                    </a:solidFill>
                  </a:rPr>
                  <a:t>by a number</a:t>
                </a:r>
                <a:r>
                  <a:rPr lang="en-GB" dirty="0" smtClean="0"/>
                  <a:t>, multiply each component: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5</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2</m:t>
                                </m:r>
                              </m:e>
                            </m:mr>
                            <m:mr>
                              <m:e>
                                <m:r>
                                  <a:rPr lang="en-GB" b="0" i="1" smtClean="0">
                                    <a:latin typeface="Cambria Math" panose="02040503050406030204" pitchFamily="18" charset="0"/>
                                  </a:rPr>
                                  <m:t>3</m:t>
                                </m:r>
                              </m:e>
                              <m:e>
                                <m:r>
                                  <a:rPr lang="en-GB" b="0" i="1" smtClean="0">
                                    <a:latin typeface="Cambria Math" panose="02040503050406030204" pitchFamily="18" charset="0"/>
                                  </a:rPr>
                                  <m:t>4</m:t>
                                </m:r>
                              </m:e>
                            </m:mr>
                          </m:m>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5</m:t>
                                </m:r>
                                <m:r>
                                  <a:rPr lang="en-GB" b="0" i="1" smtClean="0">
                                    <a:latin typeface="Cambria Math" panose="02040503050406030204" pitchFamily="18" charset="0"/>
                                    <a:ea typeface="Cambria Math" panose="02040503050406030204" pitchFamily="18" charset="0"/>
                                  </a:rPr>
                                  <m:t>×1</m:t>
                                </m:r>
                              </m:e>
                              <m:e>
                                <m:r>
                                  <a:rPr lang="en-GB" b="0" i="1" smtClean="0">
                                    <a:latin typeface="Cambria Math" panose="02040503050406030204" pitchFamily="18" charset="0"/>
                                  </a:rPr>
                                  <m:t>5</m:t>
                                </m:r>
                                <m:r>
                                  <a:rPr lang="en-GB" b="0" i="1" smtClean="0">
                                    <a:latin typeface="Cambria Math" panose="02040503050406030204" pitchFamily="18" charset="0"/>
                                    <a:ea typeface="Cambria Math" panose="02040503050406030204" pitchFamily="18" charset="0"/>
                                  </a:rPr>
                                  <m:t>×2</m:t>
                                </m:r>
                              </m:e>
                            </m:mr>
                            <m:mr>
                              <m:e>
                                <m:r>
                                  <a:rPr lang="en-GB" b="0" i="1" smtClean="0">
                                    <a:latin typeface="Cambria Math" panose="02040503050406030204" pitchFamily="18" charset="0"/>
                                  </a:rPr>
                                  <m:t>5</m:t>
                                </m:r>
                                <m:r>
                                  <a:rPr lang="en-GB" b="0" i="1" smtClean="0">
                                    <a:latin typeface="Cambria Math" panose="02040503050406030204" pitchFamily="18" charset="0"/>
                                    <a:ea typeface="Cambria Math" panose="02040503050406030204" pitchFamily="18" charset="0"/>
                                  </a:rPr>
                                  <m:t>×3</m:t>
                                </m:r>
                              </m:e>
                              <m:e>
                                <m:r>
                                  <a:rPr lang="en-GB" b="0" i="1" smtClean="0">
                                    <a:latin typeface="Cambria Math" panose="02040503050406030204" pitchFamily="18" charset="0"/>
                                  </a:rPr>
                                  <m:t>5</m:t>
                                </m:r>
                                <m:r>
                                  <a:rPr lang="en-GB" b="0" i="1" smtClean="0">
                                    <a:latin typeface="Cambria Math" panose="02040503050406030204" pitchFamily="18" charset="0"/>
                                    <a:ea typeface="Cambria Math" panose="02040503050406030204" pitchFamily="18" charset="0"/>
                                  </a:rPr>
                                  <m:t>×4</m:t>
                                </m:r>
                              </m:e>
                            </m:mr>
                          </m:m>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5</m:t>
                                </m:r>
                              </m:e>
                              <m:e>
                                <m:r>
                                  <a:rPr lang="en-GB" b="0" i="1" smtClean="0">
                                    <a:latin typeface="Cambria Math" panose="02040503050406030204" pitchFamily="18" charset="0"/>
                                  </a:rPr>
                                  <m:t>10</m:t>
                                </m:r>
                              </m:e>
                            </m:mr>
                            <m:mr>
                              <m:e>
                                <m:r>
                                  <a:rPr lang="en-GB" b="0" i="1" smtClean="0">
                                    <a:latin typeface="Cambria Math" panose="02040503050406030204" pitchFamily="18" charset="0"/>
                                  </a:rPr>
                                  <m:t>15</m:t>
                                </m:r>
                              </m:e>
                              <m:e>
                                <m:r>
                                  <a:rPr lang="en-GB" b="0" i="1" smtClean="0">
                                    <a:latin typeface="Cambria Math" panose="02040503050406030204" pitchFamily="18" charset="0"/>
                                  </a:rPr>
                                  <m:t>20</m:t>
                                </m:r>
                              </m:e>
                            </m:mr>
                          </m:m>
                        </m:e>
                      </m:d>
                    </m:oMath>
                  </m:oMathPara>
                </a14:m>
                <a:endParaRPr lang="en-GB" dirty="0" smtClean="0"/>
              </a:p>
              <a:p>
                <a:pPr marL="0" indent="0">
                  <a:buNone/>
                </a:pPr>
                <a:endParaRPr lang="en-GB" dirty="0" smtClean="0"/>
              </a:p>
              <a:p>
                <a:r>
                  <a:rPr lang="en-GB" dirty="0" smtClean="0"/>
                  <a:t>To compute the </a:t>
                </a:r>
                <a:r>
                  <a:rPr lang="en-GB" dirty="0" smtClean="0">
                    <a:solidFill>
                      <a:schemeClr val="accent2"/>
                    </a:solidFill>
                  </a:rPr>
                  <a:t>dot product* </a:t>
                </a:r>
                <a:r>
                  <a:rPr lang="en-GB" dirty="0" smtClean="0"/>
                  <a:t>of two vectors, multiply individual components and add them up:</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b="0" i="1" smtClean="0">
                                  <a:latin typeface="Cambria Math" panose="02040503050406030204" pitchFamily="18" charset="0"/>
                                </a:rPr>
                              </m:ctrlPr>
                            </m:eqArrPr>
                            <m:e>
                              <m:r>
                                <a:rPr lang="en-GB" b="0" i="1" smtClean="0">
                                  <a:latin typeface="Cambria Math" panose="02040503050406030204" pitchFamily="18" charset="0"/>
                                </a:rPr>
                                <m:t>1</m:t>
                              </m:r>
                            </m:e>
                            <m:e>
                              <m:r>
                                <a:rPr lang="en-GB" b="0" i="1" smtClean="0">
                                  <a:latin typeface="Cambria Math" panose="02040503050406030204" pitchFamily="18" charset="0"/>
                                </a:rPr>
                                <m:t>2</m:t>
                              </m:r>
                            </m:e>
                          </m:eqArr>
                        </m:e>
                      </m:d>
                      <m:r>
                        <a:rPr lang="en-GB" b="0" i="1" smtClean="0">
                          <a:latin typeface="Cambria Math" panose="02040503050406030204" pitchFamily="18" charset="0"/>
                          <a:ea typeface="Cambria Math" panose="02040503050406030204" pitchFamily="18" charset="0"/>
                        </a:rPr>
                        <m:t>∙</m:t>
                      </m:r>
                      <m:d>
                        <m:dPr>
                          <m:begChr m:val="["/>
                          <m:endChr m:val="]"/>
                          <m:ctrlPr>
                            <a:rPr lang="en-GB" i="1">
                              <a:latin typeface="Cambria Math" panose="02040503050406030204" pitchFamily="18" charset="0"/>
                            </a:rPr>
                          </m:ctrlPr>
                        </m:dPr>
                        <m:e>
                          <m:eqArr>
                            <m:eqArrPr>
                              <m:ctrlPr>
                                <a:rPr lang="en-GB" i="1">
                                  <a:latin typeface="Cambria Math" panose="02040503050406030204" pitchFamily="18" charset="0"/>
                                </a:rPr>
                              </m:ctrlPr>
                            </m:eqArrPr>
                            <m:e>
                              <m:r>
                                <a:rPr lang="en-GB" b="0" i="1" smtClean="0">
                                  <a:latin typeface="Cambria Math" panose="02040503050406030204" pitchFamily="18" charset="0"/>
                                </a:rPr>
                                <m:t>3</m:t>
                              </m:r>
                            </m:e>
                            <m:e>
                              <m:r>
                                <a:rPr lang="en-GB" b="0" i="1" smtClean="0">
                                  <a:latin typeface="Cambria Math" panose="02040503050406030204" pitchFamily="18" charset="0"/>
                                </a:rPr>
                                <m:t>4</m:t>
                              </m:r>
                            </m:e>
                          </m:eqArr>
                        </m:e>
                      </m:d>
                      <m:r>
                        <a:rPr lang="en-GB" b="0" i="1" smtClean="0">
                          <a:latin typeface="Cambria Math" panose="02040503050406030204" pitchFamily="18" charset="0"/>
                        </a:rPr>
                        <m:t>=1</m:t>
                      </m:r>
                      <m:r>
                        <a:rPr lang="en-GB" b="0" i="1" smtClean="0">
                          <a:latin typeface="Cambria Math" panose="02040503050406030204" pitchFamily="18" charset="0"/>
                          <a:ea typeface="Cambria Math" panose="02040503050406030204" pitchFamily="18" charset="0"/>
                        </a:rPr>
                        <m:t>×3+2×4=3+8=11</m:t>
                      </m:r>
                    </m:oMath>
                  </m:oMathPara>
                </a14:m>
                <a:endParaRPr lang="en-GB" dirty="0"/>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594360" y="2194560"/>
                <a:ext cx="7955280" cy="4186768"/>
              </a:xfrm>
              <a:blipFill>
                <a:blip r:embed="rId3"/>
                <a:stretch>
                  <a:fillRect l="-613" t="-2766" b="-728"/>
                </a:stretch>
              </a:blipFill>
            </p:spPr>
            <p:txBody>
              <a:bodyPr/>
              <a:lstStyle/>
              <a:p>
                <a:r>
                  <a:rPr lang="en-GB">
                    <a:noFill/>
                  </a:rPr>
                  <a:t> </a:t>
                </a:r>
              </a:p>
            </p:txBody>
          </p:sp>
        </mc:Fallback>
      </mc:AlternateContent>
      <p:sp>
        <p:nvSpPr>
          <p:cNvPr id="7" name="TextBox 6"/>
          <p:cNvSpPr txBox="1"/>
          <p:nvPr/>
        </p:nvSpPr>
        <p:spPr>
          <a:xfrm>
            <a:off x="3779913" y="6381328"/>
            <a:ext cx="5256583" cy="369332"/>
          </a:xfrm>
          <a:prstGeom prst="rect">
            <a:avLst/>
          </a:prstGeom>
          <a:noFill/>
        </p:spPr>
        <p:txBody>
          <a:bodyPr wrap="square" rtlCol="0">
            <a:spAutoFit/>
          </a:bodyPr>
          <a:lstStyle/>
          <a:p>
            <a:r>
              <a:rPr lang="en-GB" dirty="0" smtClean="0">
                <a:solidFill>
                  <a:schemeClr val="accent2"/>
                </a:solidFill>
              </a:rPr>
              <a:t>*</a:t>
            </a:r>
            <a:r>
              <a:rPr lang="en-GB" dirty="0" smtClean="0"/>
              <a:t>Also called </a:t>
            </a:r>
            <a:r>
              <a:rPr lang="en-GB" dirty="0" smtClean="0">
                <a:solidFill>
                  <a:schemeClr val="accent2"/>
                </a:solidFill>
              </a:rPr>
              <a:t>scalar</a:t>
            </a:r>
            <a:r>
              <a:rPr lang="en-GB" dirty="0" smtClean="0"/>
              <a:t> product or </a:t>
            </a:r>
            <a:r>
              <a:rPr lang="en-GB" dirty="0" smtClean="0">
                <a:solidFill>
                  <a:schemeClr val="accent2"/>
                </a:solidFill>
              </a:rPr>
              <a:t>inner</a:t>
            </a:r>
            <a:r>
              <a:rPr lang="en-GB" dirty="0" smtClean="0"/>
              <a:t> product.</a:t>
            </a:r>
            <a:endParaRPr lang="en-GB" dirty="0"/>
          </a:p>
        </p:txBody>
      </p:sp>
    </p:spTree>
    <p:extLst>
      <p:ext uri="{BB962C8B-B14F-4D97-AF65-F5344CB8AC3E}">
        <p14:creationId xmlns:p14="http://schemas.microsoft.com/office/powerpoint/2010/main" val="278787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Solutions</a:t>
            </a:r>
            <a:endParaRPr lang="en-GB" dirty="0"/>
          </a:p>
        </p:txBody>
      </p:sp>
      <mc:AlternateContent xmlns:mc="http://schemas.openxmlformats.org/markup-compatibility/2006">
        <mc:Choice xmlns:a14="http://schemas.microsoft.com/office/drawing/2010/main" Requires="a14">
          <p:sp>
            <p:nvSpPr>
              <p:cNvPr id="4" name="Rectangle 3"/>
              <p:cNvSpPr/>
              <p:nvPr/>
            </p:nvSpPr>
            <p:spPr>
              <a:xfrm>
                <a:off x="323528" y="2201251"/>
                <a:ext cx="4032448" cy="81079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GB" sz="2800" smtClean="0">
                              <a:latin typeface="Cambria Math" panose="02040503050406030204" pitchFamily="18" charset="0"/>
                            </a:rPr>
                          </m:ctrlPr>
                        </m:dPr>
                        <m:e>
                          <m:eqArr>
                            <m:eqArrPr>
                              <m:ctrlPr>
                                <a:rPr lang="en-GB" sz="2800">
                                  <a:latin typeface="Cambria Math" panose="02040503050406030204" pitchFamily="18" charset="0"/>
                                </a:rPr>
                              </m:ctrlPr>
                            </m:eqArrPr>
                            <m:e>
                              <m:r>
                                <a:rPr lang="en-GB" sz="2800">
                                  <a:latin typeface="Cambria Math" panose="02040503050406030204" pitchFamily="18" charset="0"/>
                                </a:rPr>
                                <m:t>&amp;</m:t>
                              </m:r>
                              <m:r>
                                <a:rPr lang="en-GB" sz="2800" i="0">
                                  <a:latin typeface="Cambria Math" panose="02040503050406030204" pitchFamily="18" charset="0"/>
                                </a:rPr>
                                <m:t>10.7</m:t>
                              </m:r>
                            </m:e>
                            <m:e>
                              <m:r>
                                <a:rPr lang="en-GB" sz="2800" i="0">
                                  <a:latin typeface="Cambria Math" panose="02040503050406030204" pitchFamily="18" charset="0"/>
                                </a:rPr>
                                <m:t>&amp;7.2</m:t>
                              </m:r>
                            </m:e>
                          </m:eqArr>
                        </m:e>
                      </m:d>
                      <m:r>
                        <a:rPr lang="en-GB" sz="2800" i="0">
                          <a:latin typeface="Cambria Math" panose="02040503050406030204" pitchFamily="18" charset="0"/>
                        </a:rPr>
                        <m:t>+</m:t>
                      </m:r>
                      <m:d>
                        <m:dPr>
                          <m:begChr m:val="["/>
                          <m:endChr m:val="]"/>
                          <m:ctrlPr>
                            <a:rPr lang="en-GB" sz="2800" i="1">
                              <a:latin typeface="Cambria Math" panose="02040503050406030204" pitchFamily="18" charset="0"/>
                            </a:rPr>
                          </m:ctrlPr>
                        </m:dPr>
                        <m:e>
                          <m:eqArr>
                            <m:eqArrPr>
                              <m:ctrlPr>
                                <a:rPr lang="en-GB" sz="2800" i="1">
                                  <a:latin typeface="Cambria Math" panose="02040503050406030204" pitchFamily="18" charset="0"/>
                                </a:rPr>
                              </m:ctrlPr>
                            </m:eqArrPr>
                            <m:e>
                              <m:r>
                                <a:rPr lang="en-GB" sz="2800" i="0">
                                  <a:latin typeface="Cambria Math" panose="02040503050406030204" pitchFamily="18" charset="0"/>
                                </a:rPr>
                                <m:t>&amp;1.3</m:t>
                              </m:r>
                            </m:e>
                            <m:e>
                              <m:r>
                                <a:rPr lang="en-GB" sz="2800" i="0">
                                  <a:latin typeface="Cambria Math" panose="02040503050406030204" pitchFamily="18" charset="0"/>
                                </a:rPr>
                                <m:t>&amp;3.1</m:t>
                              </m:r>
                            </m:e>
                          </m:eqArr>
                        </m:e>
                      </m:d>
                      <m:r>
                        <a:rPr lang="en-GB" sz="2800" i="0">
                          <a:latin typeface="Cambria Math" panose="02040503050406030204" pitchFamily="18" charset="0"/>
                        </a:rPr>
                        <m:t>=</m:t>
                      </m:r>
                      <m:d>
                        <m:dPr>
                          <m:begChr m:val="["/>
                          <m:endChr m:val="]"/>
                          <m:ctrlPr>
                            <a:rPr lang="en-GB" sz="2800" i="1">
                              <a:latin typeface="Cambria Math" panose="02040503050406030204" pitchFamily="18" charset="0"/>
                            </a:rPr>
                          </m:ctrlPr>
                        </m:dPr>
                        <m:e>
                          <m:eqArr>
                            <m:eqArrPr>
                              <m:ctrlPr>
                                <a:rPr lang="en-GB" sz="2800" i="1">
                                  <a:latin typeface="Cambria Math" panose="02040503050406030204" pitchFamily="18" charset="0"/>
                                </a:rPr>
                              </m:ctrlPr>
                            </m:eqArrPr>
                            <m:e>
                              <m:r>
                                <a:rPr lang="en-GB" sz="2800">
                                  <a:latin typeface="Cambria Math" panose="02040503050406030204" pitchFamily="18" charset="0"/>
                                </a:rPr>
                                <m:t>&amp;</m:t>
                              </m:r>
                              <m:r>
                                <a:rPr lang="en-GB" sz="2800" b="0" i="1" smtClean="0">
                                  <a:latin typeface="Cambria Math" panose="02040503050406030204" pitchFamily="18" charset="0"/>
                                </a:rPr>
                                <m:t>12.0</m:t>
                              </m:r>
                            </m:e>
                            <m:e>
                              <m:r>
                                <a:rPr lang="en-GB" sz="2800">
                                  <a:latin typeface="Cambria Math" panose="02040503050406030204" pitchFamily="18" charset="0"/>
                                </a:rPr>
                                <m:t>&amp;</m:t>
                              </m:r>
                              <m:r>
                                <a:rPr lang="en-GB" sz="2800" b="0" i="1" smtClean="0">
                                  <a:latin typeface="Cambria Math" panose="02040503050406030204" pitchFamily="18" charset="0"/>
                                </a:rPr>
                                <m:t>10.3</m:t>
                              </m:r>
                            </m:e>
                          </m:eqArr>
                        </m:e>
                      </m:d>
                    </m:oMath>
                  </m:oMathPara>
                </a14:m>
                <a:endParaRPr lang="en-GB" sz="2800" dirty="0"/>
              </a:p>
            </p:txBody>
          </p:sp>
        </mc:Choice>
        <mc:Fallback>
          <p:sp>
            <p:nvSpPr>
              <p:cNvPr id="4" name="Rectangle 3"/>
              <p:cNvSpPr>
                <a:spLocks noRot="1" noChangeAspect="1" noMove="1" noResize="1" noEditPoints="1" noAdjustHandles="1" noChangeArrowheads="1" noChangeShapeType="1" noTextEdit="1"/>
              </p:cNvSpPr>
              <p:nvPr/>
            </p:nvSpPr>
            <p:spPr>
              <a:xfrm>
                <a:off x="323528" y="2201251"/>
                <a:ext cx="4032448" cy="81079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5292080" y="1986384"/>
                <a:ext cx="3451842" cy="12405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GB" sz="2800" smtClean="0">
                              <a:latin typeface="Cambria Math" panose="02040503050406030204" pitchFamily="18" charset="0"/>
                            </a:rPr>
                          </m:ctrlPr>
                        </m:dPr>
                        <m:e>
                          <m:eqArr>
                            <m:eqArrPr>
                              <m:ctrlPr>
                                <a:rPr lang="en-GB" sz="2800">
                                  <a:latin typeface="Cambria Math" panose="02040503050406030204" pitchFamily="18" charset="0"/>
                                </a:rPr>
                              </m:ctrlPr>
                            </m:eqArrPr>
                            <m:e>
                              <m:r>
                                <a:rPr lang="en-GB" sz="2800">
                                  <a:latin typeface="Cambria Math" panose="02040503050406030204" pitchFamily="18" charset="0"/>
                                </a:rPr>
                                <m:t>&amp;</m:t>
                              </m:r>
                              <m:r>
                                <a:rPr lang="en-GB" sz="2800" i="0">
                                  <a:latin typeface="Cambria Math" panose="02040503050406030204" pitchFamily="18" charset="0"/>
                                </a:rPr>
                                <m:t>3.5</m:t>
                              </m:r>
                            </m:e>
                            <m:e>
                              <m:r>
                                <a:rPr lang="en-GB" sz="2800" i="0">
                                  <a:latin typeface="Cambria Math" panose="02040503050406030204" pitchFamily="18" charset="0"/>
                                </a:rPr>
                                <m:t>&amp;1.2</m:t>
                              </m:r>
                            </m:e>
                            <m:e>
                              <m:r>
                                <a:rPr lang="en-GB" sz="2800" i="0">
                                  <a:latin typeface="Cambria Math" panose="02040503050406030204" pitchFamily="18" charset="0"/>
                                </a:rPr>
                                <m:t>&amp;0.5</m:t>
                              </m:r>
                            </m:e>
                          </m:eqArr>
                        </m:e>
                      </m:d>
                      <m:r>
                        <a:rPr lang="en-GB" sz="2800" i="0">
                          <a:latin typeface="Cambria Math" panose="02040503050406030204" pitchFamily="18" charset="0"/>
                        </a:rPr>
                        <m:t>+</m:t>
                      </m:r>
                      <m:d>
                        <m:dPr>
                          <m:begChr m:val="["/>
                          <m:endChr m:val="]"/>
                          <m:ctrlPr>
                            <a:rPr lang="en-GB" sz="2800" i="1">
                              <a:latin typeface="Cambria Math" panose="02040503050406030204" pitchFamily="18" charset="0"/>
                            </a:rPr>
                          </m:ctrlPr>
                        </m:dPr>
                        <m:e>
                          <m:eqArr>
                            <m:eqArrPr>
                              <m:ctrlPr>
                                <a:rPr lang="en-GB" sz="2800" i="1">
                                  <a:latin typeface="Cambria Math" panose="02040503050406030204" pitchFamily="18" charset="0"/>
                                </a:rPr>
                              </m:ctrlPr>
                            </m:eqArrPr>
                            <m:e>
                              <m:r>
                                <a:rPr lang="en-GB" sz="2800" i="0">
                                  <a:latin typeface="Cambria Math" panose="02040503050406030204" pitchFamily="18" charset="0"/>
                                </a:rPr>
                                <m:t>&amp;0.5</m:t>
                              </m:r>
                            </m:e>
                            <m:e>
                              <m:r>
                                <a:rPr lang="en-GB" sz="2800" i="0">
                                  <a:latin typeface="Cambria Math" panose="02040503050406030204" pitchFamily="18" charset="0"/>
                                </a:rPr>
                                <m:t>&amp;1.3</m:t>
                              </m:r>
                            </m:e>
                            <m:e>
                              <m:r>
                                <a:rPr lang="en-GB" sz="2800" i="0">
                                  <a:latin typeface="Cambria Math" panose="02040503050406030204" pitchFamily="18" charset="0"/>
                                </a:rPr>
                                <m:t>&amp;7.2</m:t>
                              </m:r>
                            </m:e>
                          </m:eqArr>
                        </m:e>
                      </m:d>
                      <m:r>
                        <a:rPr lang="en-GB" sz="2800" i="0">
                          <a:latin typeface="Cambria Math" panose="02040503050406030204" pitchFamily="18" charset="0"/>
                        </a:rPr>
                        <m:t>=</m:t>
                      </m:r>
                      <m:d>
                        <m:dPr>
                          <m:begChr m:val="["/>
                          <m:endChr m:val="]"/>
                          <m:ctrlPr>
                            <a:rPr lang="en-GB" sz="2800" i="1">
                              <a:latin typeface="Cambria Math" panose="02040503050406030204" pitchFamily="18" charset="0"/>
                            </a:rPr>
                          </m:ctrlPr>
                        </m:dPr>
                        <m:e>
                          <m:eqArr>
                            <m:eqArrPr>
                              <m:ctrlPr>
                                <a:rPr lang="en-GB" sz="2800" i="1">
                                  <a:latin typeface="Cambria Math" panose="02040503050406030204" pitchFamily="18" charset="0"/>
                                </a:rPr>
                              </m:ctrlPr>
                            </m:eqArrPr>
                            <m:e>
                              <m:r>
                                <a:rPr lang="en-GB" sz="2800">
                                  <a:latin typeface="Cambria Math" panose="02040503050406030204" pitchFamily="18" charset="0"/>
                                </a:rPr>
                                <m:t>&amp;</m:t>
                              </m:r>
                              <m:r>
                                <a:rPr lang="en-GB" sz="2800" b="0" i="1" smtClean="0">
                                  <a:latin typeface="Cambria Math" panose="02040503050406030204" pitchFamily="18" charset="0"/>
                                </a:rPr>
                                <m:t>4.0</m:t>
                              </m:r>
                            </m:e>
                            <m:e>
                              <m:r>
                                <a:rPr lang="en-GB" sz="2800">
                                  <a:latin typeface="Cambria Math" panose="02040503050406030204" pitchFamily="18" charset="0"/>
                                </a:rPr>
                                <m:t>&amp;</m:t>
                              </m:r>
                              <m:r>
                                <a:rPr lang="en-GB" sz="2800" b="0" i="1" smtClean="0">
                                  <a:latin typeface="Cambria Math" panose="02040503050406030204" pitchFamily="18" charset="0"/>
                                </a:rPr>
                                <m:t>2.5</m:t>
                              </m:r>
                            </m:e>
                            <m:e>
                              <m:r>
                                <a:rPr lang="en-GB" sz="2800">
                                  <a:latin typeface="Cambria Math" panose="02040503050406030204" pitchFamily="18" charset="0"/>
                                </a:rPr>
                                <m:t>&amp;7</m:t>
                              </m:r>
                              <m:r>
                                <a:rPr lang="en-GB" sz="2800" b="0" i="1" smtClean="0">
                                  <a:latin typeface="Cambria Math" panose="02040503050406030204" pitchFamily="18" charset="0"/>
                                </a:rPr>
                                <m:t>.7</m:t>
                              </m:r>
                            </m:e>
                          </m:eqArr>
                        </m:e>
                      </m:d>
                    </m:oMath>
                  </m:oMathPara>
                </a14:m>
                <a:endParaRPr lang="en-GB" sz="2800" dirty="0"/>
              </a:p>
            </p:txBody>
          </p:sp>
        </mc:Choice>
        <mc:Fallback>
          <p:sp>
            <p:nvSpPr>
              <p:cNvPr id="5" name="Rectangle 4"/>
              <p:cNvSpPr>
                <a:spLocks noRot="1" noChangeAspect="1" noMove="1" noResize="1" noEditPoints="1" noAdjustHandles="1" noChangeArrowheads="1" noChangeShapeType="1" noTextEdit="1"/>
              </p:cNvSpPr>
              <p:nvPr/>
            </p:nvSpPr>
            <p:spPr>
              <a:xfrm>
                <a:off x="5292080" y="1986384"/>
                <a:ext cx="3451842" cy="12405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531161" y="3501008"/>
                <a:ext cx="8212761" cy="12405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GB" sz="2800" smtClean="0">
                              <a:latin typeface="Cambria Math" panose="02040503050406030204" pitchFamily="18" charset="0"/>
                            </a:rPr>
                          </m:ctrlPr>
                        </m:dPr>
                        <m:e>
                          <m:m>
                            <m:mPr>
                              <m:mcs>
                                <m:mc>
                                  <m:mcPr>
                                    <m:count m:val="3"/>
                                    <m:mcJc m:val="center"/>
                                  </m:mcPr>
                                </m:mc>
                              </m:mcs>
                              <m:ctrlPr>
                                <a:rPr lang="en-GB" sz="2800">
                                  <a:latin typeface="Cambria Math" panose="02040503050406030204" pitchFamily="18" charset="0"/>
                                </a:rPr>
                              </m:ctrlPr>
                            </m:mPr>
                            <m:mr>
                              <m:e>
                                <m:r>
                                  <a:rPr lang="en-GB" sz="2800">
                                    <a:latin typeface="Cambria Math" panose="02040503050406030204" pitchFamily="18" charset="0"/>
                                  </a:rPr>
                                  <m:t>1.5</m:t>
                                </m:r>
                              </m:e>
                              <m:e>
                                <m:r>
                                  <a:rPr lang="en-GB" sz="2800" i="0">
                                    <a:latin typeface="Cambria Math" panose="02040503050406030204" pitchFamily="18" charset="0"/>
                                  </a:rPr>
                                  <m:t>2.5</m:t>
                                </m:r>
                              </m:e>
                              <m:e>
                                <m:r>
                                  <a:rPr lang="en-GB" sz="2800" i="0">
                                    <a:latin typeface="Cambria Math" panose="02040503050406030204" pitchFamily="18" charset="0"/>
                                  </a:rPr>
                                  <m:t>3.5</m:t>
                                </m:r>
                              </m:e>
                            </m:mr>
                            <m:mr>
                              <m:e>
                                <m:r>
                                  <a:rPr lang="en-GB" sz="2800" i="0">
                                    <a:latin typeface="Cambria Math" panose="02040503050406030204" pitchFamily="18" charset="0"/>
                                  </a:rPr>
                                  <m:t>4.5</m:t>
                                </m:r>
                              </m:e>
                              <m:e>
                                <m:r>
                                  <a:rPr lang="en-GB" sz="2800" i="0">
                                    <a:latin typeface="Cambria Math" panose="02040503050406030204" pitchFamily="18" charset="0"/>
                                  </a:rPr>
                                  <m:t>5.5</m:t>
                                </m:r>
                              </m:e>
                              <m:e>
                                <m:r>
                                  <a:rPr lang="en-GB" sz="2800" i="0">
                                    <a:latin typeface="Cambria Math" panose="02040503050406030204" pitchFamily="18" charset="0"/>
                                  </a:rPr>
                                  <m:t>6.5</m:t>
                                </m:r>
                              </m:e>
                            </m:mr>
                            <m:mr>
                              <m:e>
                                <m:r>
                                  <a:rPr lang="en-GB" sz="2800" i="0">
                                    <a:latin typeface="Cambria Math" panose="02040503050406030204" pitchFamily="18" charset="0"/>
                                  </a:rPr>
                                  <m:t>7.5</m:t>
                                </m:r>
                              </m:e>
                              <m:e>
                                <m:r>
                                  <a:rPr lang="en-GB" sz="2800" i="0">
                                    <a:latin typeface="Cambria Math" panose="02040503050406030204" pitchFamily="18" charset="0"/>
                                  </a:rPr>
                                  <m:t>8.5</m:t>
                                </m:r>
                              </m:e>
                              <m:e>
                                <m:r>
                                  <a:rPr lang="en-GB" sz="2800" i="0">
                                    <a:latin typeface="Cambria Math" panose="02040503050406030204" pitchFamily="18" charset="0"/>
                                  </a:rPr>
                                  <m:t>9.5</m:t>
                                </m:r>
                              </m:e>
                            </m:mr>
                          </m:m>
                        </m:e>
                      </m:d>
                      <m:r>
                        <a:rPr lang="en-GB" sz="2800" i="0">
                          <a:latin typeface="Cambria Math" panose="02040503050406030204" pitchFamily="18" charset="0"/>
                        </a:rPr>
                        <m:t>+</m:t>
                      </m:r>
                      <m:d>
                        <m:dPr>
                          <m:begChr m:val="["/>
                          <m:endChr m:val="]"/>
                          <m:ctrlPr>
                            <a:rPr lang="en-GB" sz="2800" i="1">
                              <a:latin typeface="Cambria Math" panose="02040503050406030204" pitchFamily="18" charset="0"/>
                            </a:rPr>
                          </m:ctrlPr>
                        </m:dPr>
                        <m:e>
                          <m:m>
                            <m:mPr>
                              <m:mcs>
                                <m:mc>
                                  <m:mcPr>
                                    <m:count m:val="3"/>
                                    <m:mcJc m:val="center"/>
                                  </m:mcPr>
                                </m:mc>
                              </m:mcs>
                              <m:ctrlPr>
                                <a:rPr lang="en-GB" sz="2800" i="1">
                                  <a:latin typeface="Cambria Math" panose="02040503050406030204" pitchFamily="18" charset="0"/>
                                </a:rPr>
                              </m:ctrlPr>
                            </m:mPr>
                            <m:mr>
                              <m:e>
                                <m:r>
                                  <a:rPr lang="en-GB" sz="2800" i="0">
                                    <a:latin typeface="Cambria Math" panose="02040503050406030204" pitchFamily="18" charset="0"/>
                                  </a:rPr>
                                  <m:t>9</m:t>
                                </m:r>
                              </m:e>
                              <m:e>
                                <m:r>
                                  <a:rPr lang="en-GB" sz="2800" i="0">
                                    <a:latin typeface="Cambria Math" panose="02040503050406030204" pitchFamily="18" charset="0"/>
                                  </a:rPr>
                                  <m:t>8</m:t>
                                </m:r>
                              </m:e>
                              <m:e>
                                <m:r>
                                  <a:rPr lang="en-GB" sz="2800" i="0">
                                    <a:latin typeface="Cambria Math" panose="02040503050406030204" pitchFamily="18" charset="0"/>
                                  </a:rPr>
                                  <m:t>7</m:t>
                                </m:r>
                              </m:e>
                            </m:mr>
                            <m:mr>
                              <m:e>
                                <m:r>
                                  <a:rPr lang="en-GB" sz="2800" i="0">
                                    <a:latin typeface="Cambria Math" panose="02040503050406030204" pitchFamily="18" charset="0"/>
                                  </a:rPr>
                                  <m:t>6</m:t>
                                </m:r>
                              </m:e>
                              <m:e>
                                <m:r>
                                  <a:rPr lang="en-GB" sz="2800" i="0">
                                    <a:latin typeface="Cambria Math" panose="02040503050406030204" pitchFamily="18" charset="0"/>
                                  </a:rPr>
                                  <m:t>5</m:t>
                                </m:r>
                              </m:e>
                              <m:e>
                                <m:r>
                                  <a:rPr lang="en-GB" sz="2800" i="0">
                                    <a:latin typeface="Cambria Math" panose="02040503050406030204" pitchFamily="18" charset="0"/>
                                  </a:rPr>
                                  <m:t>4</m:t>
                                </m:r>
                              </m:e>
                            </m:mr>
                            <m:mr>
                              <m:e>
                                <m:r>
                                  <a:rPr lang="en-GB" sz="2800" i="0">
                                    <a:latin typeface="Cambria Math" panose="02040503050406030204" pitchFamily="18" charset="0"/>
                                  </a:rPr>
                                  <m:t>3</m:t>
                                </m:r>
                              </m:e>
                              <m:e>
                                <m:r>
                                  <a:rPr lang="en-GB" sz="2800" i="0">
                                    <a:latin typeface="Cambria Math" panose="02040503050406030204" pitchFamily="18" charset="0"/>
                                  </a:rPr>
                                  <m:t>2</m:t>
                                </m:r>
                              </m:e>
                              <m:e>
                                <m:r>
                                  <a:rPr lang="en-GB" sz="2800" i="0">
                                    <a:latin typeface="Cambria Math" panose="02040503050406030204" pitchFamily="18" charset="0"/>
                                  </a:rPr>
                                  <m:t>1</m:t>
                                </m:r>
                              </m:e>
                            </m:mr>
                          </m:m>
                        </m:e>
                      </m:d>
                      <m:r>
                        <a:rPr lang="en-GB" sz="2800" i="0">
                          <a:latin typeface="Cambria Math" panose="02040503050406030204" pitchFamily="18" charset="0"/>
                        </a:rPr>
                        <m:t>=</m:t>
                      </m:r>
                      <m:d>
                        <m:dPr>
                          <m:begChr m:val="["/>
                          <m:endChr m:val="]"/>
                          <m:ctrlPr>
                            <a:rPr lang="en-GB" sz="2800" i="1">
                              <a:latin typeface="Cambria Math" panose="02040503050406030204" pitchFamily="18" charset="0"/>
                            </a:rPr>
                          </m:ctrlPr>
                        </m:dPr>
                        <m:e>
                          <m:m>
                            <m:mPr>
                              <m:mcs>
                                <m:mc>
                                  <m:mcPr>
                                    <m:count m:val="3"/>
                                    <m:mcJc m:val="center"/>
                                  </m:mcPr>
                                </m:mc>
                              </m:mcs>
                              <m:ctrlPr>
                                <a:rPr lang="en-GB" sz="2800" i="1">
                                  <a:latin typeface="Cambria Math" panose="02040503050406030204" pitchFamily="18" charset="0"/>
                                </a:rPr>
                              </m:ctrlPr>
                            </m:mPr>
                            <m:mr>
                              <m:e>
                                <m:r>
                                  <m:rPr>
                                    <m:brk m:alnAt="7"/>
                                  </m:rPr>
                                  <a:rPr lang="en-GB" sz="2800" b="0" i="0" smtClean="0">
                                    <a:latin typeface="Cambria Math" panose="02040503050406030204" pitchFamily="18" charset="0"/>
                                  </a:rPr>
                                  <m:t>10.5</m:t>
                                </m:r>
                              </m:e>
                              <m:e>
                                <m:r>
                                  <a:rPr lang="en-GB" sz="2800" b="0" i="0" smtClean="0">
                                    <a:latin typeface="Cambria Math" panose="02040503050406030204" pitchFamily="18" charset="0"/>
                                  </a:rPr>
                                  <m:t>10.5</m:t>
                                </m:r>
                              </m:e>
                              <m:e>
                                <m:r>
                                  <a:rPr lang="en-GB" sz="2800" b="0" i="0" smtClean="0">
                                    <a:latin typeface="Cambria Math" panose="02040503050406030204" pitchFamily="18" charset="0"/>
                                  </a:rPr>
                                  <m:t>10.5</m:t>
                                </m:r>
                              </m:e>
                            </m:mr>
                            <m:mr>
                              <m:e>
                                <m:r>
                                  <a:rPr lang="en-GB" sz="2800" b="0" i="0" smtClean="0">
                                    <a:latin typeface="Cambria Math" panose="02040503050406030204" pitchFamily="18" charset="0"/>
                                  </a:rPr>
                                  <m:t>10.5</m:t>
                                </m:r>
                              </m:e>
                              <m:e>
                                <m:r>
                                  <a:rPr lang="en-GB" sz="2800" b="0" i="0" smtClean="0">
                                    <a:latin typeface="Cambria Math" panose="02040503050406030204" pitchFamily="18" charset="0"/>
                                  </a:rPr>
                                  <m:t>10.</m:t>
                                </m:r>
                                <m:r>
                                  <a:rPr lang="en-GB" sz="2800">
                                    <a:latin typeface="Cambria Math" panose="02040503050406030204" pitchFamily="18" charset="0"/>
                                  </a:rPr>
                                  <m:t>5</m:t>
                                </m:r>
                              </m:e>
                              <m:e>
                                <m:r>
                                  <a:rPr lang="en-GB" sz="2800" b="0" i="0" smtClean="0">
                                    <a:latin typeface="Cambria Math" panose="02040503050406030204" pitchFamily="18" charset="0"/>
                                  </a:rPr>
                                  <m:t>10.5</m:t>
                                </m:r>
                              </m:e>
                            </m:mr>
                            <m:mr>
                              <m:e>
                                <m:r>
                                  <a:rPr lang="en-GB" sz="2800" b="0" i="0" smtClean="0">
                                    <a:latin typeface="Cambria Math" panose="02040503050406030204" pitchFamily="18" charset="0"/>
                                  </a:rPr>
                                  <m:t>10.5</m:t>
                                </m:r>
                              </m:e>
                              <m:e>
                                <m:r>
                                  <a:rPr lang="en-GB" sz="2800" b="0" i="1" smtClean="0">
                                    <a:latin typeface="Cambria Math" panose="02040503050406030204" pitchFamily="18" charset="0"/>
                                  </a:rPr>
                                  <m:t>10.5</m:t>
                                </m:r>
                              </m:e>
                              <m:e>
                                <m:r>
                                  <a:rPr lang="en-GB" sz="2800" b="0" i="1" smtClean="0">
                                    <a:latin typeface="Cambria Math" panose="02040503050406030204" pitchFamily="18" charset="0"/>
                                  </a:rPr>
                                  <m:t>10.5</m:t>
                                </m:r>
                              </m:e>
                            </m:mr>
                          </m:m>
                        </m:e>
                      </m:d>
                    </m:oMath>
                  </m:oMathPara>
                </a14:m>
                <a:endParaRPr lang="en-GB" sz="2800" dirty="0"/>
              </a:p>
            </p:txBody>
          </p:sp>
        </mc:Choice>
        <mc:Fallback>
          <p:sp>
            <p:nvSpPr>
              <p:cNvPr id="6" name="Rectangle 5"/>
              <p:cNvSpPr>
                <a:spLocks noRot="1" noChangeAspect="1" noMove="1" noResize="1" noEditPoints="1" noAdjustHandles="1" noChangeArrowheads="1" noChangeShapeType="1" noTextEdit="1"/>
              </p:cNvSpPr>
              <p:nvPr/>
            </p:nvSpPr>
            <p:spPr>
              <a:xfrm>
                <a:off x="531161" y="3501008"/>
                <a:ext cx="8212761" cy="12405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793694" y="5157192"/>
                <a:ext cx="2756011" cy="12317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GB" sz="2800" smtClean="0">
                          <a:latin typeface="Cambria Math" panose="02040503050406030204" pitchFamily="18" charset="0"/>
                        </a:rPr>
                        <m:t>1.5</m:t>
                      </m:r>
                      <m:r>
                        <a:rPr lang="en-GB" sz="2800" i="0">
                          <a:latin typeface="Cambria Math" panose="02040503050406030204" pitchFamily="18" charset="0"/>
                        </a:rPr>
                        <m:t>∙</m:t>
                      </m:r>
                      <m:d>
                        <m:dPr>
                          <m:ctrlPr>
                            <a:rPr lang="en-GB" sz="2800" i="1">
                              <a:latin typeface="Cambria Math" panose="02040503050406030204" pitchFamily="18" charset="0"/>
                            </a:rPr>
                          </m:ctrlPr>
                        </m:dPr>
                        <m:e>
                          <m:m>
                            <m:mPr>
                              <m:mcs>
                                <m:mc>
                                  <m:mcPr>
                                    <m:count m:val="1"/>
                                    <m:mcJc m:val="center"/>
                                  </m:mcPr>
                                </m:mc>
                              </m:mcs>
                              <m:ctrlPr>
                                <a:rPr lang="en-GB" sz="2800" i="1">
                                  <a:latin typeface="Cambria Math" panose="02040503050406030204" pitchFamily="18" charset="0"/>
                                </a:rPr>
                              </m:ctrlPr>
                            </m:mPr>
                            <m:mr>
                              <m:e>
                                <m:r>
                                  <a:rPr lang="en-GB" sz="2800" i="0">
                                    <a:latin typeface="Cambria Math" panose="02040503050406030204" pitchFamily="18" charset="0"/>
                                  </a:rPr>
                                  <m:t>2</m:t>
                                </m:r>
                              </m:e>
                            </m:mr>
                            <m:mr>
                              <m:e>
                                <m:r>
                                  <a:rPr lang="en-GB" sz="2800" i="0">
                                    <a:latin typeface="Cambria Math" panose="02040503050406030204" pitchFamily="18" charset="0"/>
                                  </a:rPr>
                                  <m:t>4</m:t>
                                </m:r>
                              </m:e>
                            </m:mr>
                            <m:mr>
                              <m:e>
                                <m:r>
                                  <a:rPr lang="en-GB" sz="2800" i="0">
                                    <a:latin typeface="Cambria Math" panose="02040503050406030204" pitchFamily="18" charset="0"/>
                                  </a:rPr>
                                  <m:t>6</m:t>
                                </m:r>
                              </m:e>
                            </m:mr>
                          </m:m>
                        </m:e>
                      </m:d>
                      <m:r>
                        <a:rPr lang="en-GB" sz="2800" b="0" i="1" smtClean="0">
                          <a:latin typeface="Cambria Math" panose="02040503050406030204" pitchFamily="18" charset="0"/>
                        </a:rPr>
                        <m:t>=</m:t>
                      </m:r>
                      <m:d>
                        <m:dPr>
                          <m:ctrlPr>
                            <a:rPr lang="en-GB" sz="2800" i="1">
                              <a:latin typeface="Cambria Math" panose="02040503050406030204" pitchFamily="18" charset="0"/>
                            </a:rPr>
                          </m:ctrlPr>
                        </m:dPr>
                        <m:e>
                          <m:m>
                            <m:mPr>
                              <m:mcs>
                                <m:mc>
                                  <m:mcPr>
                                    <m:count m:val="1"/>
                                    <m:mcJc m:val="center"/>
                                  </m:mcPr>
                                </m:mc>
                              </m:mcs>
                              <m:ctrlPr>
                                <a:rPr lang="en-GB" sz="2800" i="1">
                                  <a:latin typeface="Cambria Math" panose="02040503050406030204" pitchFamily="18" charset="0"/>
                                </a:rPr>
                              </m:ctrlPr>
                            </m:mPr>
                            <m:mr>
                              <m:e>
                                <m:r>
                                  <m:rPr>
                                    <m:brk m:alnAt="7"/>
                                  </m:rPr>
                                  <a:rPr lang="en-GB" sz="2800" b="0" i="0" smtClean="0">
                                    <a:latin typeface="Cambria Math" panose="02040503050406030204" pitchFamily="18" charset="0"/>
                                  </a:rPr>
                                  <m:t>3</m:t>
                                </m:r>
                              </m:e>
                            </m:mr>
                            <m:mr>
                              <m:e>
                                <m:r>
                                  <a:rPr lang="en-GB" sz="2800" b="0" i="0" smtClean="0">
                                    <a:latin typeface="Cambria Math" panose="02040503050406030204" pitchFamily="18" charset="0"/>
                                  </a:rPr>
                                  <m:t>6</m:t>
                                </m:r>
                              </m:e>
                            </m:mr>
                            <m:mr>
                              <m:e>
                                <m:r>
                                  <a:rPr lang="en-GB" sz="2800" b="0" i="0" smtClean="0">
                                    <a:latin typeface="Cambria Math" panose="02040503050406030204" pitchFamily="18" charset="0"/>
                                  </a:rPr>
                                  <m:t>9</m:t>
                                </m:r>
                              </m:e>
                            </m:mr>
                          </m:m>
                        </m:e>
                      </m:d>
                    </m:oMath>
                  </m:oMathPara>
                </a14:m>
                <a:endParaRPr lang="en-GB" sz="2800" dirty="0"/>
              </a:p>
            </p:txBody>
          </p:sp>
        </mc:Choice>
        <mc:Fallback>
          <p:sp>
            <p:nvSpPr>
              <p:cNvPr id="7" name="Rectangle 6"/>
              <p:cNvSpPr>
                <a:spLocks noRot="1" noChangeAspect="1" noMove="1" noResize="1" noEditPoints="1" noAdjustHandles="1" noChangeArrowheads="1" noChangeShapeType="1" noTextEdit="1"/>
              </p:cNvSpPr>
              <p:nvPr/>
            </p:nvSpPr>
            <p:spPr>
              <a:xfrm>
                <a:off x="793694" y="5157192"/>
                <a:ext cx="2756011" cy="123174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871113" y="5230498"/>
                <a:ext cx="4872809" cy="12405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GB" sz="2800" smtClean="0">
                              <a:latin typeface="Cambria Math" panose="02040503050406030204" pitchFamily="18" charset="0"/>
                            </a:rPr>
                          </m:ctrlPr>
                        </m:dPr>
                        <m:e>
                          <m:m>
                            <m:mPr>
                              <m:mcs>
                                <m:mc>
                                  <m:mcPr>
                                    <m:count m:val="1"/>
                                    <m:mcJc m:val="center"/>
                                  </m:mcPr>
                                </m:mc>
                              </m:mcs>
                              <m:ctrlPr>
                                <a:rPr lang="en-GB" sz="2800">
                                  <a:latin typeface="Cambria Math" panose="02040503050406030204" pitchFamily="18" charset="0"/>
                                </a:rPr>
                              </m:ctrlPr>
                            </m:mPr>
                            <m:mr>
                              <m:e>
                                <m:r>
                                  <a:rPr lang="en-GB" sz="2800">
                                    <a:latin typeface="Cambria Math" panose="02040503050406030204" pitchFamily="18" charset="0"/>
                                  </a:rPr>
                                  <m:t>1.5</m:t>
                                </m:r>
                              </m:e>
                            </m:mr>
                            <m:mr>
                              <m:e>
                                <m:r>
                                  <a:rPr lang="en-GB" sz="2800" i="0">
                                    <a:latin typeface="Cambria Math" panose="02040503050406030204" pitchFamily="18" charset="0"/>
                                  </a:rPr>
                                  <m:t>1.5</m:t>
                                </m:r>
                              </m:e>
                            </m:mr>
                            <m:mr>
                              <m:e>
                                <m:r>
                                  <a:rPr lang="en-GB" sz="2800" i="0">
                                    <a:latin typeface="Cambria Math" panose="02040503050406030204" pitchFamily="18" charset="0"/>
                                  </a:rPr>
                                  <m:t>1.5</m:t>
                                </m:r>
                              </m:e>
                            </m:mr>
                          </m:m>
                        </m:e>
                      </m:d>
                      <m:r>
                        <a:rPr lang="en-GB" sz="2800" i="0">
                          <a:latin typeface="Cambria Math" panose="02040503050406030204" pitchFamily="18" charset="0"/>
                        </a:rPr>
                        <m:t>∙</m:t>
                      </m:r>
                      <m:d>
                        <m:dPr>
                          <m:ctrlPr>
                            <a:rPr lang="en-GB" sz="2800" i="1">
                              <a:latin typeface="Cambria Math" panose="02040503050406030204" pitchFamily="18" charset="0"/>
                            </a:rPr>
                          </m:ctrlPr>
                        </m:dPr>
                        <m:e>
                          <m:m>
                            <m:mPr>
                              <m:mcs>
                                <m:mc>
                                  <m:mcPr>
                                    <m:count m:val="1"/>
                                    <m:mcJc m:val="center"/>
                                  </m:mcPr>
                                </m:mc>
                              </m:mcs>
                              <m:ctrlPr>
                                <a:rPr lang="en-GB" sz="2800" i="1">
                                  <a:latin typeface="Cambria Math" panose="02040503050406030204" pitchFamily="18" charset="0"/>
                                </a:rPr>
                              </m:ctrlPr>
                            </m:mPr>
                            <m:mr>
                              <m:e>
                                <m:r>
                                  <a:rPr lang="en-GB" sz="2800" i="0">
                                    <a:latin typeface="Cambria Math" panose="02040503050406030204" pitchFamily="18" charset="0"/>
                                  </a:rPr>
                                  <m:t>2</m:t>
                                </m:r>
                              </m:e>
                            </m:mr>
                            <m:mr>
                              <m:e>
                                <m:r>
                                  <a:rPr lang="en-GB" sz="2800" i="0">
                                    <a:latin typeface="Cambria Math" panose="02040503050406030204" pitchFamily="18" charset="0"/>
                                  </a:rPr>
                                  <m:t>4</m:t>
                                </m:r>
                              </m:e>
                            </m:mr>
                            <m:mr>
                              <m:e>
                                <m:r>
                                  <a:rPr lang="en-GB" sz="2800" i="0">
                                    <a:latin typeface="Cambria Math" panose="02040503050406030204" pitchFamily="18" charset="0"/>
                                  </a:rPr>
                                  <m:t>6</m:t>
                                </m:r>
                              </m:e>
                            </m:mr>
                          </m:m>
                        </m:e>
                      </m:d>
                      <m:r>
                        <a:rPr lang="en-GB" sz="2800" i="0">
                          <a:latin typeface="Cambria Math" panose="02040503050406030204" pitchFamily="18" charset="0"/>
                        </a:rPr>
                        <m:t>=</m:t>
                      </m:r>
                      <m:r>
                        <a:rPr lang="en-GB" sz="2800" b="0" i="0" smtClean="0">
                          <a:latin typeface="Cambria Math" panose="02040503050406030204" pitchFamily="18" charset="0"/>
                        </a:rPr>
                        <m:t>3+6+9=18</m:t>
                      </m:r>
                    </m:oMath>
                  </m:oMathPara>
                </a14:m>
                <a:endParaRPr lang="en-GB" dirty="0"/>
              </a:p>
            </p:txBody>
          </p:sp>
        </mc:Choice>
        <mc:Fallback>
          <p:sp>
            <p:nvSpPr>
              <p:cNvPr id="8" name="Rectangle 7"/>
              <p:cNvSpPr>
                <a:spLocks noRot="1" noChangeAspect="1" noMove="1" noResize="1" noEditPoints="1" noAdjustHandles="1" noChangeArrowheads="1" noChangeShapeType="1" noTextEdit="1"/>
              </p:cNvSpPr>
              <p:nvPr/>
            </p:nvSpPr>
            <p:spPr>
              <a:xfrm>
                <a:off x="3871113" y="5230498"/>
                <a:ext cx="4872809" cy="1240532"/>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986983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CUDA Compute </a:t>
            </a:r>
            <a:r>
              <a:rPr lang="en-GB" dirty="0" smtClean="0"/>
              <a:t>Capability</a:t>
            </a:r>
            <a:endParaRPr lang="en-GB" dirty="0"/>
          </a:p>
        </p:txBody>
      </p:sp>
      <p:sp>
        <p:nvSpPr>
          <p:cNvPr id="3" name="Content Placeholder 2"/>
          <p:cNvSpPr>
            <a:spLocks noGrp="1"/>
          </p:cNvSpPr>
          <p:nvPr>
            <p:ph idx="1"/>
          </p:nvPr>
        </p:nvSpPr>
        <p:spPr>
          <a:xfrm>
            <a:off x="457732" y="1956634"/>
            <a:ext cx="8368771" cy="3848630"/>
          </a:xfrm>
        </p:spPr>
        <p:txBody>
          <a:bodyPr/>
          <a:lstStyle/>
          <a:p>
            <a:r>
              <a:rPr lang="en-GB" sz="1700" dirty="0"/>
              <a:t>The </a:t>
            </a:r>
            <a:r>
              <a:rPr lang="en-GB" sz="1700" dirty="0">
                <a:solidFill>
                  <a:schemeClr val="accent4"/>
                </a:solidFill>
              </a:rPr>
              <a:t>compute capability </a:t>
            </a:r>
            <a:r>
              <a:rPr lang="en-GB" sz="1700" dirty="0"/>
              <a:t>of a device describes its architecture, e.g.</a:t>
            </a:r>
          </a:p>
          <a:p>
            <a:pPr lvl="1"/>
            <a:r>
              <a:rPr lang="en-GB" sz="1400" dirty="0"/>
              <a:t>Number of </a:t>
            </a:r>
            <a:r>
              <a:rPr lang="en-GB" sz="1400" dirty="0"/>
              <a:t>SMs and registers</a:t>
            </a:r>
            <a:endParaRPr lang="en-GB" sz="1400" dirty="0"/>
          </a:p>
          <a:p>
            <a:pPr lvl="1"/>
            <a:r>
              <a:rPr lang="en-GB" sz="1400" dirty="0"/>
              <a:t>Sizes of memories</a:t>
            </a:r>
          </a:p>
          <a:p>
            <a:pPr lvl="1"/>
            <a:r>
              <a:rPr lang="en-GB" sz="1400" dirty="0"/>
              <a:t>Features &amp; capabilities</a:t>
            </a:r>
          </a:p>
        </p:txBody>
      </p:sp>
      <p:sp>
        <p:nvSpPr>
          <p:cNvPr id="5" name="Content Placeholder 4"/>
          <p:cNvSpPr>
            <a:spLocks noGrp="1"/>
          </p:cNvSpPr>
          <p:nvPr>
            <p:ph idx="4294967295"/>
          </p:nvPr>
        </p:nvSpPr>
        <p:spPr>
          <a:xfrm>
            <a:off x="741643" y="5733256"/>
            <a:ext cx="8368771" cy="635000"/>
          </a:xfrm>
        </p:spPr>
        <p:txBody>
          <a:bodyPr>
            <a:normAutofit fontScale="92500" lnSpcReduction="10000"/>
          </a:bodyPr>
          <a:lstStyle/>
          <a:p>
            <a:r>
              <a:rPr lang="en-GB" dirty="0" smtClean="0"/>
              <a:t>We will concentrate </a:t>
            </a:r>
            <a:r>
              <a:rPr lang="en-GB" dirty="0"/>
              <a:t>on Fermi devices</a:t>
            </a:r>
          </a:p>
          <a:p>
            <a:pPr lvl="1"/>
            <a:r>
              <a:rPr lang="en-GB" dirty="0"/>
              <a:t>Compute Capability &gt;= </a:t>
            </a:r>
            <a:r>
              <a:rPr lang="en-GB" dirty="0" smtClean="0"/>
              <a:t>2.0</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818824586"/>
              </p:ext>
            </p:extLst>
          </p:nvPr>
        </p:nvGraphicFramePr>
        <p:xfrm>
          <a:off x="635705" y="3182756"/>
          <a:ext cx="7800867" cy="2065866"/>
        </p:xfrm>
        <a:graphic>
          <a:graphicData uri="http://schemas.openxmlformats.org/drawingml/2006/table">
            <a:tbl>
              <a:tblPr firstRow="1" bandRow="1">
                <a:tableStyleId>{D27102A9-8310-4765-A935-A1911B00CA55}</a:tableStyleId>
              </a:tblPr>
              <a:tblGrid>
                <a:gridCol w="1312646">
                  <a:extLst>
                    <a:ext uri="{9D8B030D-6E8A-4147-A177-3AD203B41FA5}">
                      <a16:colId xmlns:a16="http://schemas.microsoft.com/office/drawing/2014/main" val="20000"/>
                    </a:ext>
                  </a:extLst>
                </a:gridCol>
                <a:gridCol w="5070416">
                  <a:extLst>
                    <a:ext uri="{9D8B030D-6E8A-4147-A177-3AD203B41FA5}">
                      <a16:colId xmlns:a16="http://schemas.microsoft.com/office/drawing/2014/main" val="20001"/>
                    </a:ext>
                  </a:extLst>
                </a:gridCol>
                <a:gridCol w="1417805">
                  <a:extLst>
                    <a:ext uri="{9D8B030D-6E8A-4147-A177-3AD203B41FA5}">
                      <a16:colId xmlns:a16="http://schemas.microsoft.com/office/drawing/2014/main" val="20002"/>
                    </a:ext>
                  </a:extLst>
                </a:gridCol>
              </a:tblGrid>
              <a:tr h="482600">
                <a:tc>
                  <a:txBody>
                    <a:bodyPr/>
                    <a:lstStyle/>
                    <a:p>
                      <a:pPr algn="ctr"/>
                      <a:r>
                        <a:rPr lang="en-GB" sz="1300" dirty="0" smtClean="0"/>
                        <a:t>Compute Capability</a:t>
                      </a:r>
                      <a:endParaRPr lang="en-GB" sz="1300" b="1" dirty="0"/>
                    </a:p>
                  </a:txBody>
                  <a:tcPr marL="76200" marR="76200" marT="38100" marB="38100">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GB" sz="1300" dirty="0" smtClean="0"/>
                        <a:t>Selected Features</a:t>
                      </a:r>
                      <a:br>
                        <a:rPr lang="en-GB" sz="1300" dirty="0" smtClean="0"/>
                      </a:br>
                      <a:r>
                        <a:rPr lang="en-GB" sz="1300" dirty="0" smtClean="0"/>
                        <a:t>(see CUDA C Programming Guide for complete list)</a:t>
                      </a:r>
                      <a:endParaRPr lang="en-GB" sz="1300" b="0" dirty="0"/>
                    </a:p>
                  </a:txBody>
                  <a:tcPr marL="76200" marR="76200" marT="38100" marB="38100">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GB" sz="1300" dirty="0" smtClean="0"/>
                        <a:t>Tesla models</a:t>
                      </a:r>
                      <a:endParaRPr lang="en-GB" sz="1300" b="1" dirty="0"/>
                    </a:p>
                  </a:txBody>
                  <a:tcPr marL="76200" marR="76200" marT="38100" marB="38100">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r h="309033">
                <a:tc>
                  <a:txBody>
                    <a:bodyPr/>
                    <a:lstStyle/>
                    <a:p>
                      <a:pPr algn="ctr"/>
                      <a:r>
                        <a:rPr lang="en-GB" sz="1300" dirty="0" smtClean="0"/>
                        <a:t>1.0</a:t>
                      </a:r>
                      <a:endParaRPr lang="en-GB" sz="1300" b="0" dirty="0">
                        <a:solidFill>
                          <a:schemeClr val="tx1"/>
                        </a:solidFill>
                      </a:endParaRPr>
                    </a:p>
                  </a:txBody>
                  <a:tcPr marL="76200" marR="76200" marT="38100" marB="38100">
                    <a:lnT w="12700" cap="flat" cmpd="sng" algn="ctr">
                      <a:solidFill>
                        <a:schemeClr val="tx2">
                          <a:lumMod val="60000"/>
                          <a:lumOff val="40000"/>
                        </a:schemeClr>
                      </a:solidFill>
                      <a:prstDash val="solid"/>
                      <a:round/>
                      <a:headEnd type="none" w="med" len="med"/>
                      <a:tailEnd type="none" w="med" len="med"/>
                    </a:lnT>
                    <a:solidFill>
                      <a:srgbClr val="76B900">
                        <a:alpha val="50196"/>
                      </a:srgbClr>
                    </a:solidFill>
                  </a:tcPr>
                </a:tc>
                <a:tc>
                  <a:txBody>
                    <a:bodyPr/>
                    <a:lstStyle/>
                    <a:p>
                      <a:r>
                        <a:rPr lang="en-GB" sz="1300" dirty="0" smtClean="0"/>
                        <a:t>Fundamental CUDA support</a:t>
                      </a:r>
                      <a:endParaRPr lang="en-GB" sz="1300" b="0" dirty="0">
                        <a:solidFill>
                          <a:schemeClr val="tx1"/>
                        </a:solidFill>
                      </a:endParaRPr>
                    </a:p>
                  </a:txBody>
                  <a:tcPr marL="76200" marR="76200" marT="38100" marB="38100">
                    <a:lnT w="12700" cap="flat" cmpd="sng" algn="ctr">
                      <a:solidFill>
                        <a:schemeClr val="tx2">
                          <a:lumMod val="60000"/>
                          <a:lumOff val="40000"/>
                        </a:schemeClr>
                      </a:solidFill>
                      <a:prstDash val="solid"/>
                      <a:round/>
                      <a:headEnd type="none" w="med" len="med"/>
                      <a:tailEnd type="none" w="med" len="med"/>
                    </a:lnT>
                    <a:solidFill>
                      <a:srgbClr val="76B900">
                        <a:alpha val="50196"/>
                      </a:srgbClr>
                    </a:solidFill>
                  </a:tcPr>
                </a:tc>
                <a:tc>
                  <a:txBody>
                    <a:bodyPr/>
                    <a:lstStyle/>
                    <a:p>
                      <a:pPr algn="ctr"/>
                      <a:r>
                        <a:rPr lang="en-GB" sz="1300" dirty="0" smtClean="0"/>
                        <a:t>870</a:t>
                      </a:r>
                      <a:endParaRPr lang="en-GB" sz="1300" b="0" dirty="0">
                        <a:solidFill>
                          <a:schemeClr val="tx1"/>
                        </a:solidFill>
                      </a:endParaRPr>
                    </a:p>
                  </a:txBody>
                  <a:tcPr marL="76200" marR="76200" marT="38100" marB="38100">
                    <a:lnT w="12700" cap="flat" cmpd="sng" algn="ctr">
                      <a:solidFill>
                        <a:schemeClr val="tx2">
                          <a:lumMod val="60000"/>
                          <a:lumOff val="40000"/>
                        </a:schemeClr>
                      </a:solidFill>
                      <a:prstDash val="solid"/>
                      <a:round/>
                      <a:headEnd type="none" w="med" len="med"/>
                      <a:tailEnd type="none" w="med" len="med"/>
                    </a:lnT>
                    <a:solidFill>
                      <a:srgbClr val="76B900">
                        <a:alpha val="50196"/>
                      </a:srgbClr>
                    </a:solidFill>
                  </a:tcPr>
                </a:tc>
                <a:extLst>
                  <a:ext uri="{0D108BD9-81ED-4DB2-BD59-A6C34878D82A}">
                    <a16:rowId xmlns:a16="http://schemas.microsoft.com/office/drawing/2014/main" val="10001"/>
                  </a:ext>
                </a:extLst>
              </a:tr>
              <a:tr h="309033">
                <a:tc>
                  <a:txBody>
                    <a:bodyPr/>
                    <a:lstStyle/>
                    <a:p>
                      <a:pPr algn="ctr"/>
                      <a:r>
                        <a:rPr lang="en-GB" sz="1300" dirty="0" smtClean="0"/>
                        <a:t>1.3</a:t>
                      </a:r>
                      <a:endParaRPr lang="en-GB" sz="1300" b="0" dirty="0">
                        <a:solidFill>
                          <a:schemeClr val="tx1"/>
                        </a:solidFill>
                      </a:endParaRPr>
                    </a:p>
                  </a:txBody>
                  <a:tcPr marL="76200" marR="76200" marT="38100" marB="38100"/>
                </a:tc>
                <a:tc>
                  <a:txBody>
                    <a:bodyPr/>
                    <a:lstStyle/>
                    <a:p>
                      <a:r>
                        <a:rPr lang="en-GB" sz="1300" dirty="0" smtClean="0"/>
                        <a:t>Double precision, improved</a:t>
                      </a:r>
                      <a:r>
                        <a:rPr lang="en-GB" sz="1300" baseline="0" dirty="0" smtClean="0"/>
                        <a:t> memory accesses, a</a:t>
                      </a:r>
                      <a:r>
                        <a:rPr lang="en-GB" sz="1300" dirty="0" smtClean="0"/>
                        <a:t>tomics</a:t>
                      </a:r>
                      <a:endParaRPr lang="en-GB" sz="1300" b="0" dirty="0">
                        <a:solidFill>
                          <a:schemeClr val="tx1"/>
                        </a:solidFill>
                      </a:endParaRPr>
                    </a:p>
                  </a:txBody>
                  <a:tcPr marL="76200" marR="76200" marT="38100" marB="38100"/>
                </a:tc>
                <a:tc>
                  <a:txBody>
                    <a:bodyPr/>
                    <a:lstStyle/>
                    <a:p>
                      <a:pPr algn="ctr"/>
                      <a:r>
                        <a:rPr lang="en-GB" sz="1300" dirty="0" smtClean="0"/>
                        <a:t>10-series</a:t>
                      </a:r>
                      <a:endParaRPr lang="en-GB" sz="1300" b="0" dirty="0">
                        <a:solidFill>
                          <a:schemeClr val="tx1"/>
                        </a:solidFill>
                      </a:endParaRPr>
                    </a:p>
                  </a:txBody>
                  <a:tcPr marL="76200" marR="76200" marT="38100" marB="38100"/>
                </a:tc>
                <a:extLst>
                  <a:ext uri="{0D108BD9-81ED-4DB2-BD59-A6C34878D82A}">
                    <a16:rowId xmlns:a16="http://schemas.microsoft.com/office/drawing/2014/main" val="10002"/>
                  </a:ext>
                </a:extLst>
              </a:tr>
              <a:tr h="482600">
                <a:tc>
                  <a:txBody>
                    <a:bodyPr/>
                    <a:lstStyle/>
                    <a:p>
                      <a:pPr algn="ctr"/>
                      <a:r>
                        <a:rPr lang="en-GB" sz="1300" dirty="0" smtClean="0"/>
                        <a:t>2.0</a:t>
                      </a:r>
                      <a:endParaRPr lang="en-GB" sz="1300" b="0" dirty="0">
                        <a:solidFill>
                          <a:schemeClr val="tx1"/>
                        </a:solidFill>
                      </a:endParaRPr>
                    </a:p>
                  </a:txBody>
                  <a:tcPr marL="76200" marR="76200" marT="38100" marB="38100">
                    <a:solidFill>
                      <a:srgbClr val="76B900">
                        <a:alpha val="50196"/>
                      </a:srgbClr>
                    </a:solidFill>
                  </a:tcPr>
                </a:tc>
                <a:tc>
                  <a:txBody>
                    <a:bodyPr/>
                    <a:lstStyle/>
                    <a:p>
                      <a:r>
                        <a:rPr lang="en-GB" sz="1300" dirty="0" smtClean="0"/>
                        <a:t>Caches,</a:t>
                      </a:r>
                      <a:r>
                        <a:rPr lang="en-GB" sz="1300" baseline="0" dirty="0" smtClean="0"/>
                        <a:t> </a:t>
                      </a:r>
                      <a:r>
                        <a:rPr lang="en-GB" sz="1300" dirty="0" smtClean="0"/>
                        <a:t>3D grids, surfaces, ECC, P2P,</a:t>
                      </a:r>
                      <a:br>
                        <a:rPr lang="en-GB" sz="1300" dirty="0" smtClean="0"/>
                      </a:br>
                      <a:r>
                        <a:rPr lang="en-GB" sz="1300" dirty="0" smtClean="0"/>
                        <a:t>concurrent kernels/copies, function pointers, recursion</a:t>
                      </a:r>
                      <a:endParaRPr lang="en-GB" sz="1300" b="0" dirty="0">
                        <a:solidFill>
                          <a:schemeClr val="tx1"/>
                        </a:solidFill>
                      </a:endParaRPr>
                    </a:p>
                  </a:txBody>
                  <a:tcPr marL="76200" marR="76200" marT="38100" marB="38100">
                    <a:solidFill>
                      <a:srgbClr val="76B900">
                        <a:alpha val="50196"/>
                      </a:srgbClr>
                    </a:solidFill>
                  </a:tcPr>
                </a:tc>
                <a:tc>
                  <a:txBody>
                    <a:bodyPr/>
                    <a:lstStyle/>
                    <a:p>
                      <a:pPr algn="ctr"/>
                      <a:r>
                        <a:rPr lang="en-GB" sz="1300" dirty="0" smtClean="0"/>
                        <a:t>20-series</a:t>
                      </a:r>
                    </a:p>
                    <a:p>
                      <a:pPr algn="ctr"/>
                      <a:endParaRPr lang="en-GB" sz="1300" b="0" dirty="0" smtClean="0">
                        <a:solidFill>
                          <a:schemeClr val="tx1"/>
                        </a:solidFill>
                      </a:endParaRPr>
                    </a:p>
                  </a:txBody>
                  <a:tcPr marL="76200" marR="76200" marT="38100" marB="38100">
                    <a:solidFill>
                      <a:srgbClr val="76B900">
                        <a:alpha val="50196"/>
                      </a:srgbClr>
                    </a:solidFill>
                  </a:tcPr>
                </a:tc>
                <a:extLst>
                  <a:ext uri="{0D108BD9-81ED-4DB2-BD59-A6C34878D82A}">
                    <a16:rowId xmlns:a16="http://schemas.microsoft.com/office/drawing/2014/main" val="10003"/>
                  </a:ext>
                </a:extLst>
              </a:tr>
              <a:tr h="482600">
                <a:tc>
                  <a:txBody>
                    <a:bodyPr/>
                    <a:lstStyle/>
                    <a:p>
                      <a:pPr algn="ctr"/>
                      <a:r>
                        <a:rPr lang="en-GB" sz="1300" b="0" dirty="0" smtClean="0">
                          <a:solidFill>
                            <a:schemeClr val="tx1"/>
                          </a:solidFill>
                        </a:rPr>
                        <a:t>3.0</a:t>
                      </a:r>
                      <a:endParaRPr lang="en-GB" sz="1300" b="0" dirty="0">
                        <a:solidFill>
                          <a:schemeClr val="tx1"/>
                        </a:solidFill>
                      </a:endParaRPr>
                    </a:p>
                  </a:txBody>
                  <a:tcPr marL="76200" marR="76200" marT="38100" marB="38100">
                    <a:lnB w="12700" cap="flat" cmpd="sng" algn="ctr">
                      <a:solidFill>
                        <a:schemeClr val="tx2">
                          <a:lumMod val="60000"/>
                          <a:lumOff val="40000"/>
                        </a:schemeClr>
                      </a:solidFill>
                      <a:prstDash val="solid"/>
                      <a:round/>
                      <a:headEnd type="none" w="med" len="med"/>
                      <a:tailEnd type="none" w="med" len="med"/>
                    </a:lnB>
                    <a:solidFill>
                      <a:schemeClr val="bg1">
                        <a:alpha val="50196"/>
                      </a:schemeClr>
                    </a:solidFill>
                  </a:tcPr>
                </a:tc>
                <a:tc>
                  <a:txBody>
                    <a:bodyPr/>
                    <a:lstStyle/>
                    <a:p>
                      <a:r>
                        <a:rPr lang="en-GB" sz="1300" b="0" dirty="0" smtClean="0">
                          <a:solidFill>
                            <a:schemeClr val="tx1"/>
                          </a:solidFill>
                        </a:rPr>
                        <a:t>Dynamic parallelism</a:t>
                      </a:r>
                      <a:endParaRPr lang="en-GB" sz="1300" b="0" dirty="0">
                        <a:solidFill>
                          <a:schemeClr val="tx1"/>
                        </a:solidFill>
                      </a:endParaRPr>
                    </a:p>
                  </a:txBody>
                  <a:tcPr marL="76200" marR="76200" marT="38100" marB="38100">
                    <a:lnB w="12700" cap="flat" cmpd="sng" algn="ctr">
                      <a:solidFill>
                        <a:schemeClr val="tx2">
                          <a:lumMod val="60000"/>
                          <a:lumOff val="40000"/>
                        </a:schemeClr>
                      </a:solidFill>
                      <a:prstDash val="solid"/>
                      <a:round/>
                      <a:headEnd type="none" w="med" len="med"/>
                      <a:tailEnd type="none" w="med" len="med"/>
                    </a:lnB>
                    <a:solidFill>
                      <a:schemeClr val="bg1">
                        <a:alpha val="50196"/>
                      </a:schemeClr>
                    </a:solidFill>
                  </a:tcPr>
                </a:tc>
                <a:tc>
                  <a:txBody>
                    <a:bodyPr/>
                    <a:lstStyle/>
                    <a:p>
                      <a:pPr algn="ctr"/>
                      <a:r>
                        <a:rPr lang="en-GB" sz="1300" b="0" dirty="0" smtClean="0">
                          <a:solidFill>
                            <a:schemeClr val="tx1"/>
                          </a:solidFill>
                        </a:rPr>
                        <a:t>K-series</a:t>
                      </a:r>
                    </a:p>
                  </a:txBody>
                  <a:tcPr marL="76200" marR="76200" marT="38100" marB="38100">
                    <a:lnB w="12700" cap="flat" cmpd="sng" algn="ctr">
                      <a:solidFill>
                        <a:schemeClr val="tx2">
                          <a:lumMod val="60000"/>
                          <a:lumOff val="40000"/>
                        </a:schemeClr>
                      </a:solidFill>
                      <a:prstDash val="solid"/>
                      <a:round/>
                      <a:headEnd type="none" w="med" len="med"/>
                      <a:tailEnd type="none" w="med" len="med"/>
                    </a:lnB>
                    <a:solidFill>
                      <a:schemeClr val="bg1">
                        <a:alpha val="50196"/>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50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CUDA</a:t>
            </a:r>
            <a:endParaRPr lang="en-GB" dirty="0"/>
          </a:p>
        </p:txBody>
      </p:sp>
      <p:sp>
        <p:nvSpPr>
          <p:cNvPr id="3" name="Content Placeholder 2"/>
          <p:cNvSpPr>
            <a:spLocks noGrp="1"/>
          </p:cNvSpPr>
          <p:nvPr>
            <p:ph idx="1"/>
          </p:nvPr>
        </p:nvSpPr>
        <p:spPr>
          <a:xfrm>
            <a:off x="594360" y="2194560"/>
            <a:ext cx="5057760" cy="4258776"/>
          </a:xfrm>
        </p:spPr>
        <p:txBody>
          <a:bodyPr>
            <a:normAutofit fontScale="92500" lnSpcReduction="20000"/>
          </a:bodyPr>
          <a:lstStyle/>
          <a:p>
            <a:r>
              <a:rPr lang="en-GB" dirty="0" smtClean="0"/>
              <a:t>A GPU is organised differently to a CPU.</a:t>
            </a:r>
          </a:p>
          <a:p>
            <a:endParaRPr lang="en-GB" dirty="0"/>
          </a:p>
          <a:p>
            <a:r>
              <a:rPr lang="en-GB" dirty="0" smtClean="0"/>
              <a:t>Each CPU core has its own control logic </a:t>
            </a:r>
            <a:r>
              <a:rPr lang="en-GB" dirty="0" smtClean="0">
                <a:sym typeface="Wingdings" panose="05000000000000000000" pitchFamily="2" charset="2"/>
              </a:rPr>
              <a:t> each thread that’s running in parallel can be at a different place in the program.</a:t>
            </a:r>
          </a:p>
          <a:p>
            <a:endParaRPr lang="en-GB" dirty="0">
              <a:sym typeface="Wingdings" panose="05000000000000000000" pitchFamily="2" charset="2"/>
            </a:endParaRPr>
          </a:p>
          <a:p>
            <a:r>
              <a:rPr lang="en-GB" dirty="0" smtClean="0">
                <a:sym typeface="Wingdings" panose="05000000000000000000" pitchFamily="2" charset="2"/>
              </a:rPr>
              <a:t>CUDA cores are organised into </a:t>
            </a:r>
            <a:r>
              <a:rPr lang="en-GB" dirty="0" smtClean="0">
                <a:solidFill>
                  <a:schemeClr val="accent2"/>
                </a:solidFill>
                <a:sym typeface="Wingdings" panose="05000000000000000000" pitchFamily="2" charset="2"/>
              </a:rPr>
              <a:t>Streaming Multiprocessors </a:t>
            </a:r>
            <a:r>
              <a:rPr lang="en-GB" dirty="0" smtClean="0">
                <a:sym typeface="Wingdings" panose="05000000000000000000" pitchFamily="2" charset="2"/>
              </a:rPr>
              <a:t>(SMs)</a:t>
            </a:r>
          </a:p>
          <a:p>
            <a:pPr lvl="1"/>
            <a:r>
              <a:rPr lang="en-GB" dirty="0" smtClean="0">
                <a:sym typeface="Wingdings" panose="05000000000000000000" pitchFamily="2" charset="2"/>
              </a:rPr>
              <a:t>E.g. </a:t>
            </a:r>
            <a:r>
              <a:rPr lang="en-GB" dirty="0" smtClean="0"/>
              <a:t> In compute capability 2, there are 32 cores per SM.</a:t>
            </a:r>
          </a:p>
          <a:p>
            <a:pPr lvl="1"/>
            <a:endParaRPr lang="en-GB" dirty="0"/>
          </a:p>
          <a:p>
            <a:r>
              <a:rPr lang="en-GB" dirty="0" smtClean="0">
                <a:solidFill>
                  <a:schemeClr val="accent2"/>
                </a:solidFill>
              </a:rPr>
              <a:t>All cores within an SM execute the same instruction at the same time!</a:t>
            </a:r>
          </a:p>
          <a:p>
            <a:endParaRPr lang="en-GB" dirty="0"/>
          </a:p>
        </p:txBody>
      </p:sp>
      <p:pic>
        <p:nvPicPr>
          <p:cNvPr id="4" name="Content Placeholder 5" descr="CPU_GPU.png"/>
          <p:cNvPicPr>
            <a:picLocks noChangeAspect="1"/>
          </p:cNvPicPr>
          <p:nvPr/>
        </p:nvPicPr>
        <p:blipFill rotWithShape="1">
          <a:blip r:embed="rId2">
            <a:clrChange>
              <a:clrFrom>
                <a:srgbClr val="FFFFFF"/>
              </a:clrFrom>
              <a:clrTo>
                <a:srgbClr val="FFFFFF">
                  <a:alpha val="0"/>
                </a:srgbClr>
              </a:clrTo>
            </a:clrChange>
          </a:blip>
          <a:srcRect l="22126" t="11030" r="59173" b="78670"/>
          <a:stretch/>
        </p:blipFill>
        <p:spPr>
          <a:xfrm>
            <a:off x="5724127" y="2040675"/>
            <a:ext cx="2993601" cy="2134384"/>
          </a:xfrm>
          <a:prstGeom prst="rect">
            <a:avLst/>
          </a:prstGeom>
          <a:ln>
            <a:noFill/>
          </a:ln>
          <a:effectLst>
            <a:outerShdw blurRad="292100" dist="139700" dir="2700000" algn="tl" rotWithShape="0">
              <a:srgbClr val="333333">
                <a:alpha val="65000"/>
              </a:srgbClr>
            </a:outerShdw>
          </a:effectLst>
        </p:spPr>
      </p:pic>
      <p:pic>
        <p:nvPicPr>
          <p:cNvPr id="5" name="Content Placeholder 5" descr="CPU_GPU.png"/>
          <p:cNvPicPr>
            <a:picLocks noChangeAspect="1"/>
          </p:cNvPicPr>
          <p:nvPr/>
        </p:nvPicPr>
        <p:blipFill rotWithShape="1">
          <a:blip r:embed="rId2">
            <a:clrChange>
              <a:clrFrom>
                <a:srgbClr val="FFFFFF"/>
              </a:clrFrom>
              <a:clrTo>
                <a:srgbClr val="FFFFFF">
                  <a:alpha val="0"/>
                </a:srgbClr>
              </a:clrTo>
            </a:clrChange>
          </a:blip>
          <a:srcRect l="44010" t="11030" r="37754" b="78670"/>
          <a:stretch/>
        </p:blipFill>
        <p:spPr>
          <a:xfrm>
            <a:off x="5796136" y="4312218"/>
            <a:ext cx="3012162" cy="2202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196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1897075" y="2713126"/>
            <a:ext cx="2122803" cy="2346702"/>
            <a:chOff x="2913547" y="2500538"/>
            <a:chExt cx="1688442" cy="2233981"/>
          </a:xfrm>
          <a:effectLst>
            <a:reflection blurRad="6350" stA="60000" endPos="50000" dist="101600" dir="5400000" sy="-100000" algn="bl" rotWithShape="0"/>
          </a:effectLst>
        </p:grpSpPr>
        <p:pic>
          <p:nvPicPr>
            <p:cNvPr id="297" name="Picture 296" descr="thinner_intel_chi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913547" y="2500538"/>
              <a:ext cx="1688442" cy="2233981"/>
            </a:xfrm>
            <a:prstGeom prst="rect">
              <a:avLst/>
            </a:prstGeom>
            <a:noFill/>
            <a:ln w="9525">
              <a:noFill/>
              <a:miter lim="800000"/>
              <a:headEnd/>
              <a:tailEnd/>
            </a:ln>
          </p:spPr>
        </p:pic>
        <p:sp>
          <p:nvSpPr>
            <p:cNvPr id="334" name="Rectangle 333"/>
            <p:cNvSpPr/>
            <p:nvPr/>
          </p:nvSpPr>
          <p:spPr bwMode="auto">
            <a:xfrm rot="5400000">
              <a:off x="3332090" y="3461190"/>
              <a:ext cx="867310" cy="1400909"/>
            </a:xfrm>
            <a:prstGeom prst="rect">
              <a:avLst/>
            </a:prstGeom>
            <a:blipFill dpi="0" rotWithShape="1">
              <a:blip r:embed="rId4" cstate="print">
                <a:alphaModFix amt="32000"/>
                <a:lum bright="-59000" contrast="65000"/>
                <a:extLst>
                  <a:ext uri="{28A0092B-C50C-407E-A947-70E740481C1C}">
                    <a14:useLocalDpi xmlns:a14="http://schemas.microsoft.com/office/drawing/2010/main" val="0"/>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grpSp>
          <p:nvGrpSpPr>
            <p:cNvPr id="336" name="Group 335"/>
            <p:cNvGrpSpPr/>
            <p:nvPr/>
          </p:nvGrpSpPr>
          <p:grpSpPr>
            <a:xfrm>
              <a:off x="3098538" y="2782108"/>
              <a:ext cx="1309870" cy="359725"/>
              <a:chOff x="3098538" y="2782108"/>
              <a:chExt cx="1309870" cy="359725"/>
            </a:xfrm>
          </p:grpSpPr>
          <p:sp>
            <p:nvSpPr>
              <p:cNvPr id="341" name="Rounded Rectangle 340"/>
              <p:cNvSpPr/>
              <p:nvPr/>
            </p:nvSpPr>
            <p:spPr bwMode="auto">
              <a:xfrm rot="5400000">
                <a:off x="3577905"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sp>
            <p:nvSpPr>
              <p:cNvPr id="342" name="Rounded Rectangle 341"/>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sp>
            <p:nvSpPr>
              <p:cNvPr id="343" name="Rounded Rectangle 342"/>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grpSp>
        <p:grpSp>
          <p:nvGrpSpPr>
            <p:cNvPr id="337" name="Group 336"/>
            <p:cNvGrpSpPr/>
            <p:nvPr/>
          </p:nvGrpSpPr>
          <p:grpSpPr>
            <a:xfrm>
              <a:off x="3098538" y="3261623"/>
              <a:ext cx="1309870" cy="359725"/>
              <a:chOff x="3106515" y="3261623"/>
              <a:chExt cx="1309870" cy="359725"/>
            </a:xfrm>
          </p:grpSpPr>
          <p:sp>
            <p:nvSpPr>
              <p:cNvPr id="338" name="Rounded Rectangle 337"/>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sp>
            <p:nvSpPr>
              <p:cNvPr id="339" name="Rounded Rectangle 338"/>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sp>
            <p:nvSpPr>
              <p:cNvPr id="340" name="Rounded Rectangle 339"/>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grpSp>
      </p:grpSp>
      <p:grpSp>
        <p:nvGrpSpPr>
          <p:cNvPr id="344" name="Group 1306"/>
          <p:cNvGrpSpPr>
            <a:grpSpLocks/>
          </p:cNvGrpSpPr>
          <p:nvPr/>
        </p:nvGrpSpPr>
        <p:grpSpPr bwMode="auto">
          <a:xfrm>
            <a:off x="5070896" y="2688352"/>
            <a:ext cx="2122803" cy="2371481"/>
            <a:chOff x="588497" y="1591580"/>
            <a:chExt cx="2208463" cy="2349804"/>
          </a:xfrm>
          <a:effectLst>
            <a:reflection blurRad="6350" stA="50000" endA="275" endPos="40000" dist="101600" dir="5400000" sy="-100000" algn="bl" rotWithShape="0"/>
          </a:effectLst>
        </p:grpSpPr>
        <p:pic>
          <p:nvPicPr>
            <p:cNvPr id="345" name="Picture 627" descr="Thinner_block_chip.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8497" y="1591580"/>
              <a:ext cx="2208463" cy="2349804"/>
            </a:xfrm>
            <a:prstGeom prst="rect">
              <a:avLst/>
            </a:prstGeom>
            <a:noFill/>
            <a:ln w="9525">
              <a:noFill/>
              <a:miter lim="800000"/>
              <a:headEnd/>
              <a:tailEnd/>
            </a:ln>
            <a:effectLst/>
          </p:spPr>
        </p:pic>
        <p:grpSp>
          <p:nvGrpSpPr>
            <p:cNvPr id="346" name="Group 1305"/>
            <p:cNvGrpSpPr/>
            <p:nvPr/>
          </p:nvGrpSpPr>
          <p:grpSpPr>
            <a:xfrm>
              <a:off x="707286" y="1693789"/>
              <a:ext cx="1969371" cy="2134126"/>
              <a:chOff x="707286" y="1693789"/>
              <a:chExt cx="1969371" cy="2134126"/>
            </a:xfrm>
            <a:gradFill>
              <a:gsLst>
                <a:gs pos="0">
                  <a:srgbClr val="69E515"/>
                </a:gs>
                <a:gs pos="68000">
                  <a:srgbClr val="3A761C"/>
                </a:gs>
                <a:gs pos="100000">
                  <a:srgbClr val="388A22"/>
                </a:gs>
              </a:gsLst>
              <a:lin ang="5400000" scaled="1"/>
            </a:gradFill>
          </p:grpSpPr>
          <p:grpSp>
            <p:nvGrpSpPr>
              <p:cNvPr id="347" name="Group 1043"/>
              <p:cNvGrpSpPr/>
              <p:nvPr/>
            </p:nvGrpSpPr>
            <p:grpSpPr>
              <a:xfrm>
                <a:off x="707286" y="1693789"/>
                <a:ext cx="939689" cy="103689"/>
                <a:chOff x="703378" y="1693789"/>
                <a:chExt cx="939689" cy="103689"/>
              </a:xfrm>
              <a:grpFill/>
            </p:grpSpPr>
            <p:sp>
              <p:nvSpPr>
                <p:cNvPr id="854" name="Rounded Rectangle 85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55" name="Rounded Rectangle 85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56" name="Rounded Rectangle 85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57" name="Rounded Rectangle 85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58" name="Rounded Rectangle 85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59" name="Rounded Rectangle 85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60" name="Rounded Rectangle 85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61" name="Rounded Rectangle 86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48" name="Group 1044"/>
              <p:cNvGrpSpPr/>
              <p:nvPr/>
            </p:nvGrpSpPr>
            <p:grpSpPr>
              <a:xfrm>
                <a:off x="707286" y="1838820"/>
                <a:ext cx="939689" cy="103689"/>
                <a:chOff x="703378" y="1693789"/>
                <a:chExt cx="939689" cy="103689"/>
              </a:xfrm>
              <a:grpFill/>
            </p:grpSpPr>
            <p:sp>
              <p:nvSpPr>
                <p:cNvPr id="846" name="Rounded Rectangle 84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47" name="Rounded Rectangle 84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48" name="Rounded Rectangle 84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49" name="Rounded Rectangle 84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50" name="Rounded Rectangle 84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51" name="Rounded Rectangle 85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52" name="Rounded Rectangle 85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53" name="Rounded Rectangle 85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49" name="Group 1053"/>
              <p:cNvGrpSpPr/>
              <p:nvPr/>
            </p:nvGrpSpPr>
            <p:grpSpPr>
              <a:xfrm>
                <a:off x="707286" y="1983851"/>
                <a:ext cx="939689" cy="103689"/>
                <a:chOff x="703378" y="1693789"/>
                <a:chExt cx="939689" cy="103689"/>
              </a:xfrm>
              <a:grpFill/>
            </p:grpSpPr>
            <p:sp>
              <p:nvSpPr>
                <p:cNvPr id="838" name="Rounded Rectangle 83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39" name="Rounded Rectangle 83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40" name="Rounded Rectangle 83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41" name="Rounded Rectangle 84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42" name="Rounded Rectangle 84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43" name="Rounded Rectangle 84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44" name="Rounded Rectangle 84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45" name="Rounded Rectangle 84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0" name="Group 1062"/>
              <p:cNvGrpSpPr/>
              <p:nvPr/>
            </p:nvGrpSpPr>
            <p:grpSpPr>
              <a:xfrm>
                <a:off x="707286" y="2128882"/>
                <a:ext cx="939689" cy="103689"/>
                <a:chOff x="703378" y="1693789"/>
                <a:chExt cx="939689" cy="103689"/>
              </a:xfrm>
              <a:grpFill/>
            </p:grpSpPr>
            <p:sp>
              <p:nvSpPr>
                <p:cNvPr id="830" name="Rounded Rectangle 82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31" name="Rounded Rectangle 83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32" name="Rounded Rectangle 83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33" name="Rounded Rectangle 83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34" name="Rounded Rectangle 83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35" name="Rounded Rectangle 83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36" name="Rounded Rectangle 83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37" name="Rounded Rectangle 83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1" name="Group 1071"/>
              <p:cNvGrpSpPr/>
              <p:nvPr/>
            </p:nvGrpSpPr>
            <p:grpSpPr>
              <a:xfrm>
                <a:off x="707286" y="2273913"/>
                <a:ext cx="939689" cy="103689"/>
                <a:chOff x="703378" y="1693789"/>
                <a:chExt cx="939689" cy="103689"/>
              </a:xfrm>
              <a:grpFill/>
            </p:grpSpPr>
            <p:sp>
              <p:nvSpPr>
                <p:cNvPr id="815" name="Rounded Rectangle 81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16" name="Rounded Rectangle 81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17" name="Rounded Rectangle 81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19" name="Rounded Rectangle 81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20" name="Rounded Rectangle 81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21" name="Rounded Rectangle 82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22" name="Rounded Rectangle 82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29" name="Rounded Rectangle 82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2" name="Group 1080"/>
              <p:cNvGrpSpPr/>
              <p:nvPr/>
            </p:nvGrpSpPr>
            <p:grpSpPr>
              <a:xfrm>
                <a:off x="707286" y="2418944"/>
                <a:ext cx="939689" cy="103689"/>
                <a:chOff x="703378" y="1693789"/>
                <a:chExt cx="939689" cy="103689"/>
              </a:xfrm>
              <a:grpFill/>
            </p:grpSpPr>
            <p:sp>
              <p:nvSpPr>
                <p:cNvPr id="807" name="Rounded Rectangle 80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08" name="Rounded Rectangle 80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09" name="Rounded Rectangle 80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10" name="Rounded Rectangle 80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11" name="Rounded Rectangle 81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12" name="Rounded Rectangle 81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13" name="Rounded Rectangle 81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14" name="Rounded Rectangle 81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3" name="Group 1089"/>
              <p:cNvGrpSpPr/>
              <p:nvPr/>
            </p:nvGrpSpPr>
            <p:grpSpPr>
              <a:xfrm>
                <a:off x="707286" y="2563975"/>
                <a:ext cx="939689" cy="103689"/>
                <a:chOff x="703378" y="1693789"/>
                <a:chExt cx="939689" cy="103689"/>
              </a:xfrm>
              <a:grpFill/>
            </p:grpSpPr>
            <p:sp>
              <p:nvSpPr>
                <p:cNvPr id="799" name="Rounded Rectangle 79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00" name="Rounded Rectangle 79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01" name="Rounded Rectangle 80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02" name="Rounded Rectangle 80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03" name="Rounded Rectangle 80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04" name="Rounded Rectangle 80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05" name="Rounded Rectangle 80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806" name="Rounded Rectangle 80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4" name="Group 1098"/>
              <p:cNvGrpSpPr/>
              <p:nvPr/>
            </p:nvGrpSpPr>
            <p:grpSpPr>
              <a:xfrm>
                <a:off x="707286" y="2709006"/>
                <a:ext cx="939689" cy="103689"/>
                <a:chOff x="703378" y="1693789"/>
                <a:chExt cx="939689" cy="103689"/>
              </a:xfrm>
              <a:grpFill/>
            </p:grpSpPr>
            <p:sp>
              <p:nvSpPr>
                <p:cNvPr id="791" name="Rounded Rectangle 79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92" name="Rounded Rectangle 79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93" name="Rounded Rectangle 79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94" name="Rounded Rectangle 79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95" name="Rounded Rectangle 79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96" name="Rounded Rectangle 79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97" name="Rounded Rectangle 79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98" name="Rounded Rectangle 79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5" name="Group 1107"/>
              <p:cNvGrpSpPr/>
              <p:nvPr/>
            </p:nvGrpSpPr>
            <p:grpSpPr>
              <a:xfrm>
                <a:off x="707286" y="2854037"/>
                <a:ext cx="939689" cy="103689"/>
                <a:chOff x="703378" y="1693789"/>
                <a:chExt cx="939689" cy="103689"/>
              </a:xfrm>
              <a:grpFill/>
            </p:grpSpPr>
            <p:sp>
              <p:nvSpPr>
                <p:cNvPr id="783" name="Rounded Rectangle 78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84" name="Rounded Rectangle 78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85" name="Rounded Rectangle 78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86" name="Rounded Rectangle 78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87" name="Rounded Rectangle 78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88" name="Rounded Rectangle 78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89" name="Rounded Rectangle 78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90" name="Rounded Rectangle 78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6" name="Group 1116"/>
              <p:cNvGrpSpPr/>
              <p:nvPr/>
            </p:nvGrpSpPr>
            <p:grpSpPr>
              <a:xfrm>
                <a:off x="707286" y="2999068"/>
                <a:ext cx="939689" cy="103689"/>
                <a:chOff x="703378" y="1693789"/>
                <a:chExt cx="939689" cy="103689"/>
              </a:xfrm>
              <a:grpFill/>
            </p:grpSpPr>
            <p:sp>
              <p:nvSpPr>
                <p:cNvPr id="775" name="Rounded Rectangle 77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76" name="Rounded Rectangle 77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77" name="Rounded Rectangle 77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78" name="Rounded Rectangle 77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79" name="Rounded Rectangle 77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80" name="Rounded Rectangle 77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81" name="Rounded Rectangle 78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82" name="Rounded Rectangle 78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7" name="Group 1125"/>
              <p:cNvGrpSpPr/>
              <p:nvPr/>
            </p:nvGrpSpPr>
            <p:grpSpPr>
              <a:xfrm>
                <a:off x="707286" y="3144099"/>
                <a:ext cx="939689" cy="103689"/>
                <a:chOff x="703378" y="1693789"/>
                <a:chExt cx="939689" cy="103689"/>
              </a:xfrm>
              <a:grpFill/>
            </p:grpSpPr>
            <p:sp>
              <p:nvSpPr>
                <p:cNvPr id="767" name="Rounded Rectangle 76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68" name="Rounded Rectangle 76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69" name="Rounded Rectangle 76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70" name="Rounded Rectangle 76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71" name="Rounded Rectangle 77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72" name="Rounded Rectangle 77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73" name="Rounded Rectangle 77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74" name="Rounded Rectangle 77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8" name="Group 1134"/>
              <p:cNvGrpSpPr/>
              <p:nvPr/>
            </p:nvGrpSpPr>
            <p:grpSpPr>
              <a:xfrm>
                <a:off x="707286" y="3289130"/>
                <a:ext cx="939689" cy="103689"/>
                <a:chOff x="703378" y="1693789"/>
                <a:chExt cx="939689" cy="103689"/>
              </a:xfrm>
              <a:grpFill/>
            </p:grpSpPr>
            <p:sp>
              <p:nvSpPr>
                <p:cNvPr id="759" name="Rounded Rectangle 75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60" name="Rounded Rectangle 75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61" name="Rounded Rectangle 76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62" name="Rounded Rectangle 76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63" name="Rounded Rectangle 76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64" name="Rounded Rectangle 76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65" name="Rounded Rectangle 76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66" name="Rounded Rectangle 76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59" name="Group 1143"/>
              <p:cNvGrpSpPr/>
              <p:nvPr/>
            </p:nvGrpSpPr>
            <p:grpSpPr>
              <a:xfrm>
                <a:off x="707286" y="3434161"/>
                <a:ext cx="939689" cy="103689"/>
                <a:chOff x="703378" y="1693789"/>
                <a:chExt cx="939689" cy="103689"/>
              </a:xfrm>
              <a:grpFill/>
            </p:grpSpPr>
            <p:sp>
              <p:nvSpPr>
                <p:cNvPr id="751" name="Rounded Rectangle 75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52" name="Rounded Rectangle 75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53" name="Rounded Rectangle 75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54" name="Rounded Rectangle 75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55" name="Rounded Rectangle 75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56" name="Rounded Rectangle 75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57" name="Rounded Rectangle 75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58" name="Rounded Rectangle 75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60" name="Group 1152"/>
              <p:cNvGrpSpPr/>
              <p:nvPr/>
            </p:nvGrpSpPr>
            <p:grpSpPr>
              <a:xfrm>
                <a:off x="707286" y="3579192"/>
                <a:ext cx="939689" cy="103689"/>
                <a:chOff x="703378" y="1693789"/>
                <a:chExt cx="939689" cy="103689"/>
              </a:xfrm>
              <a:grpFill/>
            </p:grpSpPr>
            <p:sp>
              <p:nvSpPr>
                <p:cNvPr id="743" name="Rounded Rectangle 74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44" name="Rounded Rectangle 74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45" name="Rounded Rectangle 74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46" name="Rounded Rectangle 74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47" name="Rounded Rectangle 74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48" name="Rounded Rectangle 74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49" name="Rounded Rectangle 74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50" name="Rounded Rectangle 74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61" name="Group 1161"/>
              <p:cNvGrpSpPr/>
              <p:nvPr/>
            </p:nvGrpSpPr>
            <p:grpSpPr>
              <a:xfrm>
                <a:off x="707286" y="3724226"/>
                <a:ext cx="939689" cy="103689"/>
                <a:chOff x="703378" y="1693789"/>
                <a:chExt cx="939689" cy="103689"/>
              </a:xfrm>
              <a:grpFill/>
            </p:grpSpPr>
            <p:sp>
              <p:nvSpPr>
                <p:cNvPr id="735" name="Rounded Rectangle 73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36" name="Rounded Rectangle 73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37" name="Rounded Rectangle 73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38" name="Rounded Rectangle 73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39" name="Rounded Rectangle 73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40" name="Rounded Rectangle 73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41" name="Rounded Rectangle 74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42" name="Rounded Rectangle 74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62" name="Group 1170"/>
              <p:cNvGrpSpPr/>
              <p:nvPr/>
            </p:nvGrpSpPr>
            <p:grpSpPr>
              <a:xfrm>
                <a:off x="1736968" y="1693789"/>
                <a:ext cx="939689" cy="103689"/>
                <a:chOff x="703378" y="1693789"/>
                <a:chExt cx="939689" cy="103689"/>
              </a:xfrm>
              <a:grpFill/>
            </p:grpSpPr>
            <p:sp>
              <p:nvSpPr>
                <p:cNvPr id="727" name="Rounded Rectangle 72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28" name="Rounded Rectangle 72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29" name="Rounded Rectangle 72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30" name="Rounded Rectangle 72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31" name="Rounded Rectangle 73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32" name="Rounded Rectangle 73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33" name="Rounded Rectangle 73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34" name="Rounded Rectangle 73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63" name="Group 1179"/>
              <p:cNvGrpSpPr/>
              <p:nvPr/>
            </p:nvGrpSpPr>
            <p:grpSpPr>
              <a:xfrm>
                <a:off x="1736968" y="1838820"/>
                <a:ext cx="939689" cy="103689"/>
                <a:chOff x="703378" y="1693789"/>
                <a:chExt cx="939689" cy="103689"/>
              </a:xfrm>
              <a:grpFill/>
            </p:grpSpPr>
            <p:sp>
              <p:nvSpPr>
                <p:cNvPr id="719" name="Rounded Rectangle 71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20" name="Rounded Rectangle 71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21" name="Rounded Rectangle 72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22" name="Rounded Rectangle 72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23" name="Rounded Rectangle 72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24" name="Rounded Rectangle 72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25" name="Rounded Rectangle 72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26" name="Rounded Rectangle 72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64" name="Group 1188"/>
              <p:cNvGrpSpPr/>
              <p:nvPr/>
            </p:nvGrpSpPr>
            <p:grpSpPr>
              <a:xfrm>
                <a:off x="1736968" y="1983851"/>
                <a:ext cx="939689" cy="103689"/>
                <a:chOff x="703378" y="1693789"/>
                <a:chExt cx="939689" cy="103689"/>
              </a:xfrm>
              <a:grpFill/>
            </p:grpSpPr>
            <p:sp>
              <p:nvSpPr>
                <p:cNvPr id="711" name="Rounded Rectangle 71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12" name="Rounded Rectangle 71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13" name="Rounded Rectangle 71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14" name="Rounded Rectangle 71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15" name="Rounded Rectangle 71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16" name="Rounded Rectangle 71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17" name="Rounded Rectangle 71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18" name="Rounded Rectangle 71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65" name="Group 1197"/>
              <p:cNvGrpSpPr/>
              <p:nvPr/>
            </p:nvGrpSpPr>
            <p:grpSpPr>
              <a:xfrm>
                <a:off x="1736968" y="2128882"/>
                <a:ext cx="939689" cy="103689"/>
                <a:chOff x="703378" y="1693789"/>
                <a:chExt cx="939689" cy="103689"/>
              </a:xfrm>
              <a:grpFill/>
            </p:grpSpPr>
            <p:sp>
              <p:nvSpPr>
                <p:cNvPr id="703" name="Rounded Rectangle 70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04" name="Rounded Rectangle 70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05" name="Rounded Rectangle 70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06" name="Rounded Rectangle 70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07" name="Rounded Rectangle 70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08" name="Rounded Rectangle 70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09" name="Rounded Rectangle 70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10" name="Rounded Rectangle 70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66" name="Group 1206"/>
              <p:cNvGrpSpPr/>
              <p:nvPr/>
            </p:nvGrpSpPr>
            <p:grpSpPr>
              <a:xfrm>
                <a:off x="1736968" y="2273913"/>
                <a:ext cx="939689" cy="103689"/>
                <a:chOff x="703378" y="1693789"/>
                <a:chExt cx="939689" cy="103689"/>
              </a:xfrm>
              <a:grpFill/>
            </p:grpSpPr>
            <p:sp>
              <p:nvSpPr>
                <p:cNvPr id="695" name="Rounded Rectangle 69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96" name="Rounded Rectangle 69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97" name="Rounded Rectangle 69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98" name="Rounded Rectangle 69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99" name="Rounded Rectangle 69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00" name="Rounded Rectangle 69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01" name="Rounded Rectangle 70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702" name="Rounded Rectangle 70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599" name="Group 1215"/>
              <p:cNvGrpSpPr/>
              <p:nvPr/>
            </p:nvGrpSpPr>
            <p:grpSpPr>
              <a:xfrm>
                <a:off x="1736968" y="2418944"/>
                <a:ext cx="939689" cy="103689"/>
                <a:chOff x="703378" y="1693789"/>
                <a:chExt cx="939689" cy="103689"/>
              </a:xfrm>
              <a:grpFill/>
            </p:grpSpPr>
            <p:sp>
              <p:nvSpPr>
                <p:cNvPr id="687" name="Rounded Rectangle 68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88" name="Rounded Rectangle 68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89" name="Rounded Rectangle 68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90" name="Rounded Rectangle 68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91" name="Rounded Rectangle 69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92" name="Rounded Rectangle 69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93" name="Rounded Rectangle 69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94" name="Rounded Rectangle 69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600" name="Group 1224"/>
              <p:cNvGrpSpPr/>
              <p:nvPr/>
            </p:nvGrpSpPr>
            <p:grpSpPr>
              <a:xfrm>
                <a:off x="1736968" y="2563975"/>
                <a:ext cx="939689" cy="103689"/>
                <a:chOff x="703378" y="1693789"/>
                <a:chExt cx="939689" cy="103689"/>
              </a:xfrm>
              <a:grpFill/>
            </p:grpSpPr>
            <p:sp>
              <p:nvSpPr>
                <p:cNvPr id="679" name="Rounded Rectangle 67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80" name="Rounded Rectangle 67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81" name="Rounded Rectangle 68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82" name="Rounded Rectangle 68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83" name="Rounded Rectangle 68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84" name="Rounded Rectangle 68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85" name="Rounded Rectangle 68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86" name="Rounded Rectangle 68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607" name="Group 1233"/>
              <p:cNvGrpSpPr/>
              <p:nvPr/>
            </p:nvGrpSpPr>
            <p:grpSpPr>
              <a:xfrm>
                <a:off x="1736968" y="2709006"/>
                <a:ext cx="939689" cy="103689"/>
                <a:chOff x="703378" y="1693789"/>
                <a:chExt cx="939689" cy="103689"/>
              </a:xfrm>
              <a:grpFill/>
            </p:grpSpPr>
            <p:sp>
              <p:nvSpPr>
                <p:cNvPr id="671" name="Rounded Rectangle 67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72" name="Rounded Rectangle 67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73" name="Rounded Rectangle 67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74" name="Rounded Rectangle 67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75" name="Rounded Rectangle 67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76" name="Rounded Rectangle 67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77" name="Rounded Rectangle 67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78" name="Rounded Rectangle 67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608" name="Group 1242"/>
              <p:cNvGrpSpPr/>
              <p:nvPr/>
            </p:nvGrpSpPr>
            <p:grpSpPr>
              <a:xfrm>
                <a:off x="1736968" y="2854037"/>
                <a:ext cx="939689" cy="103689"/>
                <a:chOff x="703378" y="1693789"/>
                <a:chExt cx="939689" cy="103689"/>
              </a:xfrm>
              <a:grpFill/>
            </p:grpSpPr>
            <p:sp>
              <p:nvSpPr>
                <p:cNvPr id="663" name="Rounded Rectangle 66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64" name="Rounded Rectangle 66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65" name="Rounded Rectangle 66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66" name="Rounded Rectangle 66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67" name="Rounded Rectangle 66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68" name="Rounded Rectangle 66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69" name="Rounded Rectangle 66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70" name="Rounded Rectangle 66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609" name="Group 1251"/>
              <p:cNvGrpSpPr/>
              <p:nvPr/>
            </p:nvGrpSpPr>
            <p:grpSpPr>
              <a:xfrm>
                <a:off x="1736968" y="2999068"/>
                <a:ext cx="939689" cy="103689"/>
                <a:chOff x="703378" y="1693789"/>
                <a:chExt cx="939689" cy="103689"/>
              </a:xfrm>
              <a:grpFill/>
            </p:grpSpPr>
            <p:sp>
              <p:nvSpPr>
                <p:cNvPr id="655" name="Rounded Rectangle 65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6" name="Rounded Rectangle 65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7" name="Rounded Rectangle 65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8" name="Rounded Rectangle 65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9" name="Rounded Rectangle 65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60" name="Rounded Rectangle 65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61" name="Rounded Rectangle 66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62" name="Rounded Rectangle 66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610" name="Group 1260"/>
              <p:cNvGrpSpPr/>
              <p:nvPr/>
            </p:nvGrpSpPr>
            <p:grpSpPr>
              <a:xfrm>
                <a:off x="1736968" y="3144099"/>
                <a:ext cx="939689" cy="103689"/>
                <a:chOff x="703378" y="1693789"/>
                <a:chExt cx="939689" cy="103689"/>
              </a:xfrm>
              <a:grpFill/>
            </p:grpSpPr>
            <p:sp>
              <p:nvSpPr>
                <p:cNvPr id="647" name="Rounded Rectangle 64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8" name="Rounded Rectangle 64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9" name="Rounded Rectangle 64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0" name="Rounded Rectangle 64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1" name="Rounded Rectangle 65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2" name="Rounded Rectangle 65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3" name="Rounded Rectangle 65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4" name="Rounded Rectangle 65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611" name="Group 1269"/>
              <p:cNvGrpSpPr/>
              <p:nvPr/>
            </p:nvGrpSpPr>
            <p:grpSpPr>
              <a:xfrm>
                <a:off x="1736968" y="3289130"/>
                <a:ext cx="939689" cy="103689"/>
                <a:chOff x="703378" y="1693789"/>
                <a:chExt cx="939689" cy="103689"/>
              </a:xfrm>
              <a:grpFill/>
            </p:grpSpPr>
            <p:sp>
              <p:nvSpPr>
                <p:cNvPr id="639" name="Rounded Rectangle 63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0" name="Rounded Rectangle 63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1" name="Rounded Rectangle 64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2" name="Rounded Rectangle 64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3" name="Rounded Rectangle 64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4" name="Rounded Rectangle 64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5" name="Rounded Rectangle 64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6" name="Rounded Rectangle 64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612" name="Group 1278"/>
              <p:cNvGrpSpPr/>
              <p:nvPr/>
            </p:nvGrpSpPr>
            <p:grpSpPr>
              <a:xfrm>
                <a:off x="1736968" y="3434161"/>
                <a:ext cx="939689" cy="103689"/>
                <a:chOff x="703378" y="1693789"/>
                <a:chExt cx="939689" cy="103689"/>
              </a:xfrm>
              <a:grpFill/>
            </p:grpSpPr>
            <p:sp>
              <p:nvSpPr>
                <p:cNvPr id="631" name="Rounded Rectangle 63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2" name="Rounded Rectangle 63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3" name="Rounded Rectangle 63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4" name="Rounded Rectangle 63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5" name="Rounded Rectangle 63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6" name="Rounded Rectangle 63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7" name="Rounded Rectangle 63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8" name="Rounded Rectangle 63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613" name="Group 1287"/>
              <p:cNvGrpSpPr/>
              <p:nvPr/>
            </p:nvGrpSpPr>
            <p:grpSpPr>
              <a:xfrm>
                <a:off x="1736968" y="3579192"/>
                <a:ext cx="939689" cy="103689"/>
                <a:chOff x="703378" y="1693789"/>
                <a:chExt cx="939689" cy="103689"/>
              </a:xfrm>
              <a:grpFill/>
            </p:grpSpPr>
            <p:sp>
              <p:nvSpPr>
                <p:cNvPr id="623" name="Rounded Rectangle 62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4" name="Rounded Rectangle 62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5" name="Rounded Rectangle 62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6" name="Rounded Rectangle 62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7" name="Rounded Rectangle 62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8" name="Rounded Rectangle 62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9" name="Rounded Rectangle 62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0" name="Rounded Rectangle 62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614" name="Group 1296"/>
              <p:cNvGrpSpPr/>
              <p:nvPr/>
            </p:nvGrpSpPr>
            <p:grpSpPr>
              <a:xfrm>
                <a:off x="1736968" y="3724226"/>
                <a:ext cx="939689" cy="103689"/>
                <a:chOff x="703378" y="1693789"/>
                <a:chExt cx="939689" cy="103689"/>
              </a:xfrm>
              <a:grpFill/>
            </p:grpSpPr>
            <p:sp>
              <p:nvSpPr>
                <p:cNvPr id="615" name="Rounded Rectangle 61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6" name="Rounded Rectangle 61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7" name="Rounded Rectangle 61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8" name="Rounded Rectangle 61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9" name="Rounded Rectangle 61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0" name="Rounded Rectangle 61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1" name="Rounded Rectangle 62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2" name="Rounded Rectangle 62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grpSp>
      <p:sp>
        <p:nvSpPr>
          <p:cNvPr id="862" name="Cross 861"/>
          <p:cNvSpPr/>
          <p:nvPr/>
        </p:nvSpPr>
        <p:spPr>
          <a:xfrm>
            <a:off x="4426174" y="3724721"/>
            <a:ext cx="291652" cy="298732"/>
          </a:xfrm>
          <a:prstGeom prst="plus">
            <a:avLst>
              <a:gd name="adj" fmla="val 33404"/>
            </a:avLst>
          </a:prstGeom>
          <a:solidFill>
            <a:schemeClr val="tx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63" name="Text Box 9"/>
          <p:cNvSpPr txBox="1">
            <a:spLocks noChangeArrowheads="1"/>
          </p:cNvSpPr>
          <p:nvPr/>
        </p:nvSpPr>
        <p:spPr bwMode="auto">
          <a:xfrm>
            <a:off x="5055577" y="2133205"/>
            <a:ext cx="2146788" cy="646331"/>
          </a:xfrm>
          <a:prstGeom prst="rect">
            <a:avLst/>
          </a:prstGeom>
          <a:noFill/>
          <a:ln w="9525">
            <a:noFill/>
            <a:miter lim="800000"/>
            <a:headEnd/>
            <a:tailEnd/>
          </a:ln>
        </p:spPr>
        <p:txBody>
          <a:bodyPr wrap="square">
            <a:spAutoFit/>
          </a:bodyPr>
          <a:lstStyle/>
          <a:p>
            <a:pPr algn="ctr" defTabSz="914400">
              <a:lnSpc>
                <a:spcPct val="90000"/>
              </a:lnSpc>
              <a:spcBef>
                <a:spcPts val="300"/>
              </a:spcBef>
              <a:spcAft>
                <a:spcPts val="300"/>
              </a:spcAft>
            </a:pPr>
            <a:r>
              <a:rPr lang="en-US" sz="4000" b="1" dirty="0">
                <a:solidFill>
                  <a:srgbClr val="76B900"/>
                </a:solidFill>
                <a:effectLst>
                  <a:glow rad="228600">
                    <a:srgbClr val="000000">
                      <a:alpha val="40000"/>
                    </a:srgbClr>
                  </a:glow>
                  <a:outerShdw blurRad="50800" dist="38100" dir="2700000" algn="tl" rotWithShape="0">
                    <a:prstClr val="black">
                      <a:alpha val="40000"/>
                    </a:prstClr>
                  </a:outerShdw>
                </a:effectLst>
                <a:latin typeface="Trebuchet MS" pitchFamily="34" charset="0"/>
                <a:cs typeface="Arial" pitchFamily="34" charset="0"/>
              </a:rPr>
              <a:t>GPU</a:t>
            </a:r>
          </a:p>
        </p:txBody>
      </p:sp>
      <p:sp>
        <p:nvSpPr>
          <p:cNvPr id="864" name="Text Box 9"/>
          <p:cNvSpPr txBox="1">
            <a:spLocks noChangeArrowheads="1"/>
          </p:cNvSpPr>
          <p:nvPr/>
        </p:nvSpPr>
        <p:spPr bwMode="auto">
          <a:xfrm>
            <a:off x="1883019" y="2081902"/>
            <a:ext cx="2146788" cy="707886"/>
          </a:xfrm>
          <a:prstGeom prst="rect">
            <a:avLst/>
          </a:prstGeom>
          <a:noFill/>
          <a:ln w="9525">
            <a:noFill/>
            <a:miter lim="800000"/>
            <a:headEnd/>
            <a:tailEnd/>
          </a:ln>
        </p:spPr>
        <p:txBody>
          <a:bodyPr wrap="square">
            <a:spAutoFit/>
          </a:bodyPr>
          <a:lstStyle/>
          <a:p>
            <a:pPr algn="ctr" defTabSz="914400">
              <a:spcBef>
                <a:spcPts val="300"/>
              </a:spcBef>
              <a:spcAft>
                <a:spcPts val="300"/>
              </a:spcAft>
            </a:pPr>
            <a:r>
              <a:rPr lang="en-US" sz="4000" b="1" dirty="0">
                <a:solidFill>
                  <a:srgbClr val="0070C0"/>
                </a:solidFill>
                <a:effectLst>
                  <a:glow rad="228600">
                    <a:srgbClr val="000000">
                      <a:alpha val="40000"/>
                    </a:srgbClr>
                  </a:glow>
                  <a:outerShdw blurRad="50800" dist="38100" dir="2700000" algn="tl" rotWithShape="0">
                    <a:prstClr val="black">
                      <a:alpha val="40000"/>
                    </a:prstClr>
                  </a:outerShdw>
                </a:effectLst>
                <a:latin typeface="Trebuchet MS" pitchFamily="34" charset="0"/>
                <a:cs typeface="Arial" pitchFamily="34" charset="0"/>
              </a:rPr>
              <a:t>CPU</a:t>
            </a:r>
          </a:p>
        </p:txBody>
      </p:sp>
      <p:sp>
        <p:nvSpPr>
          <p:cNvPr id="290" name="Rectangle 2"/>
          <p:cNvSpPr txBox="1">
            <a:spLocks noChangeArrowheads="1"/>
          </p:cNvSpPr>
          <p:nvPr/>
        </p:nvSpPr>
        <p:spPr>
          <a:xfrm>
            <a:off x="457744" y="1026195"/>
            <a:ext cx="7670271" cy="438581"/>
          </a:xfrm>
          <a:prstGeom prst="rect">
            <a:avLst/>
          </a:prstGeom>
        </p:spPr>
        <p:txBody>
          <a:bodyPr/>
          <a:lstStyle>
            <a:lvl1pPr algn="l" rtl="0" eaLnBrk="1" fontAlgn="base" hangingPunct="1">
              <a:spcBef>
                <a:spcPct val="0"/>
              </a:spcBef>
              <a:spcAft>
                <a:spcPct val="0"/>
              </a:spcAft>
              <a:defRPr sz="3200" b="1">
                <a:solidFill>
                  <a:srgbClr val="3FA1FF"/>
                </a:solidFill>
                <a:latin typeface="+mj-lt"/>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endParaRPr lang="en-US" kern="0" dirty="0"/>
          </a:p>
        </p:txBody>
      </p:sp>
      <p:sp>
        <p:nvSpPr>
          <p:cNvPr id="291" name="Title 1"/>
          <p:cNvSpPr txBox="1">
            <a:spLocks/>
          </p:cNvSpPr>
          <p:nvPr/>
        </p:nvSpPr>
        <p:spPr>
          <a:xfrm>
            <a:off x="2171700" y="764373"/>
            <a:ext cx="6377940" cy="1293028"/>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kern="0" dirty="0"/>
              <a:t>Heterogeneous computing</a:t>
            </a:r>
            <a:endParaRPr lang="en-US" kern="0" dirty="0"/>
          </a:p>
        </p:txBody>
      </p:sp>
    </p:spTree>
    <p:extLst>
      <p:ext uri="{BB962C8B-B14F-4D97-AF65-F5344CB8AC3E}">
        <p14:creationId xmlns:p14="http://schemas.microsoft.com/office/powerpoint/2010/main" val="3767199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AutoShape 14"/>
          <p:cNvSpPr>
            <a:spLocks noChangeArrowheads="1"/>
          </p:cNvSpPr>
          <p:nvPr/>
        </p:nvSpPr>
        <p:spPr bwMode="auto">
          <a:xfrm>
            <a:off x="3749646" y="2232377"/>
            <a:ext cx="1644733" cy="2776331"/>
          </a:xfrm>
          <a:prstGeom prst="roundRect">
            <a:avLst>
              <a:gd name="adj" fmla="val 5701"/>
            </a:avLst>
          </a:prstGeom>
          <a:gradFill flip="none" rotWithShape="1">
            <a:gsLst>
              <a:gs pos="0">
                <a:schemeClr val="bg1">
                  <a:lumMod val="50000"/>
                  <a:lumOff val="50000"/>
                  <a:alpha val="24000"/>
                </a:schemeClr>
              </a:gs>
              <a:gs pos="100000">
                <a:schemeClr val="bg1">
                  <a:lumMod val="75000"/>
                  <a:lumOff val="25000"/>
                  <a:alpha val="14000"/>
                </a:schemeClr>
              </a:gs>
            </a:gsLst>
            <a:lin ang="16200000" scaled="1"/>
            <a:tileRect/>
          </a:gradFill>
          <a:ln w="9525" algn="ctr">
            <a:gradFill>
              <a:gsLst>
                <a:gs pos="0">
                  <a:schemeClr val="bg2">
                    <a:alpha val="56000"/>
                  </a:schemeClr>
                </a:gs>
                <a:gs pos="100000">
                  <a:schemeClr val="bg2">
                    <a:alpha val="14000"/>
                  </a:schemeClr>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30" name="TextBox 29"/>
          <p:cNvSpPr txBox="1"/>
          <p:nvPr/>
        </p:nvSpPr>
        <p:spPr>
          <a:xfrm>
            <a:off x="3464178" y="1836505"/>
            <a:ext cx="2215671" cy="400110"/>
          </a:xfrm>
          <a:prstGeom prst="rect">
            <a:avLst/>
          </a:prstGeom>
          <a:noFill/>
        </p:spPr>
        <p:txBody>
          <a:bodyPr wrap="none" rtlCol="0">
            <a:spAutoFit/>
          </a:bodyPr>
          <a:lstStyle/>
          <a:p>
            <a:pPr algn="ctr"/>
            <a:r>
              <a:rPr lang="en-US" sz="2000" b="1" dirty="0">
                <a:latin typeface="Trebuchet MS" pitchFamily="34" charset="0"/>
              </a:rPr>
              <a:t>Application Code</a:t>
            </a:r>
            <a:endParaRPr lang="en-US" sz="2000" b="1" dirty="0">
              <a:latin typeface="Trebuchet MS" pitchFamily="34" charset="0"/>
            </a:endParaRPr>
          </a:p>
        </p:txBody>
      </p:sp>
      <p:grpSp>
        <p:nvGrpSpPr>
          <p:cNvPr id="382" name="Group 1306"/>
          <p:cNvGrpSpPr>
            <a:grpSpLocks/>
          </p:cNvGrpSpPr>
          <p:nvPr/>
        </p:nvGrpSpPr>
        <p:grpSpPr bwMode="auto">
          <a:xfrm>
            <a:off x="566425" y="3945594"/>
            <a:ext cx="1157464" cy="1071442"/>
            <a:chOff x="588497" y="1591580"/>
            <a:chExt cx="2208463" cy="2349804"/>
          </a:xfrm>
          <a:effectLst/>
        </p:grpSpPr>
        <p:pic>
          <p:nvPicPr>
            <p:cNvPr id="383" name="Picture 627" descr="Thinner_block_chip.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8497" y="1591580"/>
              <a:ext cx="2208463" cy="2349804"/>
            </a:xfrm>
            <a:prstGeom prst="rect">
              <a:avLst/>
            </a:prstGeom>
            <a:ln>
              <a:noFill/>
            </a:ln>
            <a:effectLst>
              <a:outerShdw blurRad="292100" dist="139700" dir="2700000" algn="tl" rotWithShape="0">
                <a:srgbClr val="333333">
                  <a:alpha val="65000"/>
                </a:srgbClr>
              </a:outerShdw>
            </a:effectLst>
          </p:spPr>
        </p:pic>
        <p:grpSp>
          <p:nvGrpSpPr>
            <p:cNvPr id="384" name="Group 1305"/>
            <p:cNvGrpSpPr/>
            <p:nvPr/>
          </p:nvGrpSpPr>
          <p:grpSpPr>
            <a:xfrm>
              <a:off x="707286" y="1693789"/>
              <a:ext cx="1969371" cy="2134126"/>
              <a:chOff x="707286" y="1693789"/>
              <a:chExt cx="1969371" cy="2134126"/>
            </a:xfrm>
            <a:gradFill>
              <a:gsLst>
                <a:gs pos="0">
                  <a:srgbClr val="69E515"/>
                </a:gs>
                <a:gs pos="68000">
                  <a:srgbClr val="3A761C"/>
                </a:gs>
                <a:gs pos="100000">
                  <a:srgbClr val="388A22"/>
                </a:gs>
              </a:gsLst>
              <a:lin ang="5400000" scaled="1"/>
            </a:gradFill>
          </p:grpSpPr>
          <p:grpSp>
            <p:nvGrpSpPr>
              <p:cNvPr id="385" name="Group 1043"/>
              <p:cNvGrpSpPr/>
              <p:nvPr/>
            </p:nvGrpSpPr>
            <p:grpSpPr>
              <a:xfrm>
                <a:off x="707286" y="1693789"/>
                <a:ext cx="939689" cy="103689"/>
                <a:chOff x="703378" y="1693789"/>
                <a:chExt cx="939689" cy="103689"/>
              </a:xfrm>
              <a:grpFill/>
            </p:grpSpPr>
            <p:sp>
              <p:nvSpPr>
                <p:cNvPr id="647" name="Rounded Rectangle 64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8" name="Rounded Rectangle 64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9" name="Rounded Rectangle 64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0" name="Rounded Rectangle 64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1" name="Rounded Rectangle 65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2" name="Rounded Rectangle 65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3" name="Rounded Rectangle 65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54" name="Rounded Rectangle 65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86" name="Group 1044"/>
              <p:cNvGrpSpPr/>
              <p:nvPr/>
            </p:nvGrpSpPr>
            <p:grpSpPr>
              <a:xfrm>
                <a:off x="707286" y="1838820"/>
                <a:ext cx="939689" cy="103689"/>
                <a:chOff x="703378" y="1693789"/>
                <a:chExt cx="939689" cy="103689"/>
              </a:xfrm>
              <a:grpFill/>
            </p:grpSpPr>
            <p:sp>
              <p:nvSpPr>
                <p:cNvPr id="639" name="Rounded Rectangle 63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0" name="Rounded Rectangle 63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1" name="Rounded Rectangle 64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2" name="Rounded Rectangle 64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3" name="Rounded Rectangle 64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4" name="Rounded Rectangle 64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5" name="Rounded Rectangle 64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46" name="Rounded Rectangle 64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87" name="Group 1053"/>
              <p:cNvGrpSpPr/>
              <p:nvPr/>
            </p:nvGrpSpPr>
            <p:grpSpPr>
              <a:xfrm>
                <a:off x="707286" y="1983851"/>
                <a:ext cx="939689" cy="103689"/>
                <a:chOff x="703378" y="1693789"/>
                <a:chExt cx="939689" cy="103689"/>
              </a:xfrm>
              <a:grpFill/>
            </p:grpSpPr>
            <p:sp>
              <p:nvSpPr>
                <p:cNvPr id="631" name="Rounded Rectangle 63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2" name="Rounded Rectangle 63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3" name="Rounded Rectangle 63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4" name="Rounded Rectangle 63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5" name="Rounded Rectangle 63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6" name="Rounded Rectangle 63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7" name="Rounded Rectangle 63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8" name="Rounded Rectangle 63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88" name="Group 1062"/>
              <p:cNvGrpSpPr/>
              <p:nvPr/>
            </p:nvGrpSpPr>
            <p:grpSpPr>
              <a:xfrm>
                <a:off x="707286" y="2128882"/>
                <a:ext cx="939689" cy="103689"/>
                <a:chOff x="703378" y="1693789"/>
                <a:chExt cx="939689" cy="103689"/>
              </a:xfrm>
              <a:grpFill/>
            </p:grpSpPr>
            <p:sp>
              <p:nvSpPr>
                <p:cNvPr id="623" name="Rounded Rectangle 62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4" name="Rounded Rectangle 62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5" name="Rounded Rectangle 62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6" name="Rounded Rectangle 62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7" name="Rounded Rectangle 62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8" name="Rounded Rectangle 62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9" name="Rounded Rectangle 62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30" name="Rounded Rectangle 62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89" name="Group 1071"/>
              <p:cNvGrpSpPr/>
              <p:nvPr/>
            </p:nvGrpSpPr>
            <p:grpSpPr>
              <a:xfrm>
                <a:off x="707286" y="2273913"/>
                <a:ext cx="939689" cy="103689"/>
                <a:chOff x="703378" y="1693789"/>
                <a:chExt cx="939689" cy="103689"/>
              </a:xfrm>
              <a:grpFill/>
            </p:grpSpPr>
            <p:sp>
              <p:nvSpPr>
                <p:cNvPr id="615" name="Rounded Rectangle 61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6" name="Rounded Rectangle 61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7" name="Rounded Rectangle 61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8" name="Rounded Rectangle 61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9" name="Rounded Rectangle 61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0" name="Rounded Rectangle 61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1" name="Rounded Rectangle 62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22" name="Rounded Rectangle 62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0" name="Group 1080"/>
              <p:cNvGrpSpPr/>
              <p:nvPr/>
            </p:nvGrpSpPr>
            <p:grpSpPr>
              <a:xfrm>
                <a:off x="707286" y="2418944"/>
                <a:ext cx="939689" cy="103689"/>
                <a:chOff x="703378" y="1693789"/>
                <a:chExt cx="939689" cy="103689"/>
              </a:xfrm>
              <a:grpFill/>
            </p:grpSpPr>
            <p:sp>
              <p:nvSpPr>
                <p:cNvPr id="607" name="Rounded Rectangle 60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08" name="Rounded Rectangle 60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09" name="Rounded Rectangle 60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0" name="Rounded Rectangle 60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1" name="Rounded Rectangle 61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2" name="Rounded Rectangle 61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3" name="Rounded Rectangle 61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14" name="Rounded Rectangle 61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1" name="Group 1089"/>
              <p:cNvGrpSpPr/>
              <p:nvPr/>
            </p:nvGrpSpPr>
            <p:grpSpPr>
              <a:xfrm>
                <a:off x="707286" y="2563975"/>
                <a:ext cx="939689" cy="103689"/>
                <a:chOff x="703378" y="1693789"/>
                <a:chExt cx="939689" cy="103689"/>
              </a:xfrm>
              <a:grpFill/>
            </p:grpSpPr>
            <p:sp>
              <p:nvSpPr>
                <p:cNvPr id="599" name="Rounded Rectangle 59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00" name="Rounded Rectangle 59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01" name="Rounded Rectangle 60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02" name="Rounded Rectangle 60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03" name="Rounded Rectangle 60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04" name="Rounded Rectangle 60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05" name="Rounded Rectangle 60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606" name="Rounded Rectangle 60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2" name="Group 1098"/>
              <p:cNvGrpSpPr/>
              <p:nvPr/>
            </p:nvGrpSpPr>
            <p:grpSpPr>
              <a:xfrm>
                <a:off x="707286" y="2709006"/>
                <a:ext cx="939689" cy="103689"/>
                <a:chOff x="703378" y="1693789"/>
                <a:chExt cx="939689" cy="103689"/>
              </a:xfrm>
              <a:grpFill/>
            </p:grpSpPr>
            <p:sp>
              <p:nvSpPr>
                <p:cNvPr id="591" name="Rounded Rectangle 59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92" name="Rounded Rectangle 59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93" name="Rounded Rectangle 59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94" name="Rounded Rectangle 59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95" name="Rounded Rectangle 59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96" name="Rounded Rectangle 59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97" name="Rounded Rectangle 59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98" name="Rounded Rectangle 59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3" name="Group 1107"/>
              <p:cNvGrpSpPr/>
              <p:nvPr/>
            </p:nvGrpSpPr>
            <p:grpSpPr>
              <a:xfrm>
                <a:off x="707286" y="2854037"/>
                <a:ext cx="939689" cy="103689"/>
                <a:chOff x="703378" y="1693789"/>
                <a:chExt cx="939689" cy="103689"/>
              </a:xfrm>
              <a:grpFill/>
            </p:grpSpPr>
            <p:sp>
              <p:nvSpPr>
                <p:cNvPr id="583" name="Rounded Rectangle 58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84" name="Rounded Rectangle 58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85" name="Rounded Rectangle 58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86" name="Rounded Rectangle 58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87" name="Rounded Rectangle 58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88" name="Rounded Rectangle 58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89" name="Rounded Rectangle 58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90" name="Rounded Rectangle 58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4" name="Group 1116"/>
              <p:cNvGrpSpPr/>
              <p:nvPr/>
            </p:nvGrpSpPr>
            <p:grpSpPr>
              <a:xfrm>
                <a:off x="707286" y="2999068"/>
                <a:ext cx="939689" cy="103689"/>
                <a:chOff x="703378" y="1693789"/>
                <a:chExt cx="939689" cy="103689"/>
              </a:xfrm>
              <a:grpFill/>
            </p:grpSpPr>
            <p:sp>
              <p:nvSpPr>
                <p:cNvPr id="575" name="Rounded Rectangle 57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76" name="Rounded Rectangle 57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77" name="Rounded Rectangle 57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78" name="Rounded Rectangle 57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79" name="Rounded Rectangle 57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80" name="Rounded Rectangle 57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81" name="Rounded Rectangle 58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82" name="Rounded Rectangle 58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5" name="Group 1125"/>
              <p:cNvGrpSpPr/>
              <p:nvPr/>
            </p:nvGrpSpPr>
            <p:grpSpPr>
              <a:xfrm>
                <a:off x="707286" y="3144099"/>
                <a:ext cx="939689" cy="103689"/>
                <a:chOff x="703378" y="1693789"/>
                <a:chExt cx="939689" cy="103689"/>
              </a:xfrm>
              <a:grpFill/>
            </p:grpSpPr>
            <p:sp>
              <p:nvSpPr>
                <p:cNvPr id="567" name="Rounded Rectangle 56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68" name="Rounded Rectangle 56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69" name="Rounded Rectangle 56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70" name="Rounded Rectangle 56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71" name="Rounded Rectangle 57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72" name="Rounded Rectangle 57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73" name="Rounded Rectangle 57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74" name="Rounded Rectangle 57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6" name="Group 1134"/>
              <p:cNvGrpSpPr/>
              <p:nvPr/>
            </p:nvGrpSpPr>
            <p:grpSpPr>
              <a:xfrm>
                <a:off x="707286" y="3289130"/>
                <a:ext cx="939689" cy="103689"/>
                <a:chOff x="703378" y="1693789"/>
                <a:chExt cx="939689" cy="103689"/>
              </a:xfrm>
              <a:grpFill/>
            </p:grpSpPr>
            <p:sp>
              <p:nvSpPr>
                <p:cNvPr id="559" name="Rounded Rectangle 55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60" name="Rounded Rectangle 55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61" name="Rounded Rectangle 56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62" name="Rounded Rectangle 56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63" name="Rounded Rectangle 56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64" name="Rounded Rectangle 56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65" name="Rounded Rectangle 56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66" name="Rounded Rectangle 56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7" name="Group 1143"/>
              <p:cNvGrpSpPr/>
              <p:nvPr/>
            </p:nvGrpSpPr>
            <p:grpSpPr>
              <a:xfrm>
                <a:off x="707286" y="3434161"/>
                <a:ext cx="939689" cy="103689"/>
                <a:chOff x="703378" y="1693789"/>
                <a:chExt cx="939689" cy="103689"/>
              </a:xfrm>
              <a:grpFill/>
            </p:grpSpPr>
            <p:sp>
              <p:nvSpPr>
                <p:cNvPr id="551" name="Rounded Rectangle 55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52" name="Rounded Rectangle 55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53" name="Rounded Rectangle 55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54" name="Rounded Rectangle 55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55" name="Rounded Rectangle 55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56" name="Rounded Rectangle 55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57" name="Rounded Rectangle 55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58" name="Rounded Rectangle 55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8" name="Group 1152"/>
              <p:cNvGrpSpPr/>
              <p:nvPr/>
            </p:nvGrpSpPr>
            <p:grpSpPr>
              <a:xfrm>
                <a:off x="707286" y="3579192"/>
                <a:ext cx="939689" cy="103689"/>
                <a:chOff x="703378" y="1693789"/>
                <a:chExt cx="939689" cy="103689"/>
              </a:xfrm>
              <a:grpFill/>
            </p:grpSpPr>
            <p:sp>
              <p:nvSpPr>
                <p:cNvPr id="543" name="Rounded Rectangle 54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44" name="Rounded Rectangle 54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45" name="Rounded Rectangle 54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46" name="Rounded Rectangle 54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47" name="Rounded Rectangle 54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48" name="Rounded Rectangle 54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49" name="Rounded Rectangle 54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50" name="Rounded Rectangle 54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399" name="Group 1161"/>
              <p:cNvGrpSpPr/>
              <p:nvPr/>
            </p:nvGrpSpPr>
            <p:grpSpPr>
              <a:xfrm>
                <a:off x="707286" y="3724226"/>
                <a:ext cx="939689" cy="103689"/>
                <a:chOff x="703378" y="1693789"/>
                <a:chExt cx="939689" cy="103689"/>
              </a:xfrm>
              <a:grpFill/>
            </p:grpSpPr>
            <p:sp>
              <p:nvSpPr>
                <p:cNvPr id="535" name="Rounded Rectangle 53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36" name="Rounded Rectangle 53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37" name="Rounded Rectangle 53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38" name="Rounded Rectangle 53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39" name="Rounded Rectangle 53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40" name="Rounded Rectangle 53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41" name="Rounded Rectangle 54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42" name="Rounded Rectangle 54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0" name="Group 1170"/>
              <p:cNvGrpSpPr/>
              <p:nvPr/>
            </p:nvGrpSpPr>
            <p:grpSpPr>
              <a:xfrm>
                <a:off x="1736968" y="1693789"/>
                <a:ext cx="939689" cy="103689"/>
                <a:chOff x="703378" y="1693789"/>
                <a:chExt cx="939689" cy="103689"/>
              </a:xfrm>
              <a:grpFill/>
            </p:grpSpPr>
            <p:sp>
              <p:nvSpPr>
                <p:cNvPr id="527" name="Rounded Rectangle 52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28" name="Rounded Rectangle 52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29" name="Rounded Rectangle 52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30" name="Rounded Rectangle 52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31" name="Rounded Rectangle 53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32" name="Rounded Rectangle 53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33" name="Rounded Rectangle 53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34" name="Rounded Rectangle 53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1" name="Group 1179"/>
              <p:cNvGrpSpPr/>
              <p:nvPr/>
            </p:nvGrpSpPr>
            <p:grpSpPr>
              <a:xfrm>
                <a:off x="1736968" y="1838820"/>
                <a:ext cx="939689" cy="103689"/>
                <a:chOff x="703378" y="1693789"/>
                <a:chExt cx="939689" cy="103689"/>
              </a:xfrm>
              <a:grpFill/>
            </p:grpSpPr>
            <p:sp>
              <p:nvSpPr>
                <p:cNvPr id="519" name="Rounded Rectangle 51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20" name="Rounded Rectangle 51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21" name="Rounded Rectangle 52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22" name="Rounded Rectangle 52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23" name="Rounded Rectangle 52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24" name="Rounded Rectangle 52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25" name="Rounded Rectangle 52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26" name="Rounded Rectangle 52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2" name="Group 1188"/>
              <p:cNvGrpSpPr/>
              <p:nvPr/>
            </p:nvGrpSpPr>
            <p:grpSpPr>
              <a:xfrm>
                <a:off x="1736968" y="1983851"/>
                <a:ext cx="939689" cy="103689"/>
                <a:chOff x="703378" y="1693789"/>
                <a:chExt cx="939689" cy="103689"/>
              </a:xfrm>
              <a:grpFill/>
            </p:grpSpPr>
            <p:sp>
              <p:nvSpPr>
                <p:cNvPr id="511" name="Rounded Rectangle 51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12" name="Rounded Rectangle 51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13" name="Rounded Rectangle 51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14" name="Rounded Rectangle 51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15" name="Rounded Rectangle 51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16" name="Rounded Rectangle 51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17" name="Rounded Rectangle 51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18" name="Rounded Rectangle 51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3" name="Group 1197"/>
              <p:cNvGrpSpPr/>
              <p:nvPr/>
            </p:nvGrpSpPr>
            <p:grpSpPr>
              <a:xfrm>
                <a:off x="1736968" y="2128882"/>
                <a:ext cx="939689" cy="103689"/>
                <a:chOff x="703378" y="1693789"/>
                <a:chExt cx="939689" cy="103689"/>
              </a:xfrm>
              <a:grpFill/>
            </p:grpSpPr>
            <p:sp>
              <p:nvSpPr>
                <p:cNvPr id="503" name="Rounded Rectangle 50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04" name="Rounded Rectangle 50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05" name="Rounded Rectangle 50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06" name="Rounded Rectangle 50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07" name="Rounded Rectangle 50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08" name="Rounded Rectangle 50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09" name="Rounded Rectangle 50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10" name="Rounded Rectangle 50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4" name="Group 1206"/>
              <p:cNvGrpSpPr/>
              <p:nvPr/>
            </p:nvGrpSpPr>
            <p:grpSpPr>
              <a:xfrm>
                <a:off x="1736968" y="2273913"/>
                <a:ext cx="939689" cy="103689"/>
                <a:chOff x="703378" y="1693789"/>
                <a:chExt cx="939689" cy="103689"/>
              </a:xfrm>
              <a:grpFill/>
            </p:grpSpPr>
            <p:sp>
              <p:nvSpPr>
                <p:cNvPr id="495" name="Rounded Rectangle 49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96" name="Rounded Rectangle 49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97" name="Rounded Rectangle 49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98" name="Rounded Rectangle 49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99" name="Rounded Rectangle 49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00" name="Rounded Rectangle 49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01" name="Rounded Rectangle 50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502" name="Rounded Rectangle 50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5" name="Group 1215"/>
              <p:cNvGrpSpPr/>
              <p:nvPr/>
            </p:nvGrpSpPr>
            <p:grpSpPr>
              <a:xfrm>
                <a:off x="1736968" y="2418944"/>
                <a:ext cx="939689" cy="103689"/>
                <a:chOff x="703378" y="1693789"/>
                <a:chExt cx="939689" cy="103689"/>
              </a:xfrm>
              <a:grpFill/>
            </p:grpSpPr>
            <p:sp>
              <p:nvSpPr>
                <p:cNvPr id="487" name="Rounded Rectangle 48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88" name="Rounded Rectangle 48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89" name="Rounded Rectangle 48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90" name="Rounded Rectangle 48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91" name="Rounded Rectangle 49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92" name="Rounded Rectangle 49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93" name="Rounded Rectangle 49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94" name="Rounded Rectangle 49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6" name="Group 1224"/>
              <p:cNvGrpSpPr/>
              <p:nvPr/>
            </p:nvGrpSpPr>
            <p:grpSpPr>
              <a:xfrm>
                <a:off x="1736968" y="2563975"/>
                <a:ext cx="939689" cy="103689"/>
                <a:chOff x="703378" y="1693789"/>
                <a:chExt cx="939689" cy="103689"/>
              </a:xfrm>
              <a:grpFill/>
            </p:grpSpPr>
            <p:sp>
              <p:nvSpPr>
                <p:cNvPr id="479" name="Rounded Rectangle 47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80" name="Rounded Rectangle 47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81" name="Rounded Rectangle 48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82" name="Rounded Rectangle 48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83" name="Rounded Rectangle 48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84" name="Rounded Rectangle 48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85" name="Rounded Rectangle 48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86" name="Rounded Rectangle 48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7" name="Group 1233"/>
              <p:cNvGrpSpPr/>
              <p:nvPr/>
            </p:nvGrpSpPr>
            <p:grpSpPr>
              <a:xfrm>
                <a:off x="1736968" y="2709006"/>
                <a:ext cx="939689" cy="103689"/>
                <a:chOff x="703378" y="1693789"/>
                <a:chExt cx="939689" cy="103689"/>
              </a:xfrm>
              <a:grpFill/>
            </p:grpSpPr>
            <p:sp>
              <p:nvSpPr>
                <p:cNvPr id="471" name="Rounded Rectangle 47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72" name="Rounded Rectangle 47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73" name="Rounded Rectangle 47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74" name="Rounded Rectangle 47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75" name="Rounded Rectangle 47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76" name="Rounded Rectangle 47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77" name="Rounded Rectangle 47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78" name="Rounded Rectangle 47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8" name="Group 1242"/>
              <p:cNvGrpSpPr/>
              <p:nvPr/>
            </p:nvGrpSpPr>
            <p:grpSpPr>
              <a:xfrm>
                <a:off x="1736968" y="2854037"/>
                <a:ext cx="939689" cy="103689"/>
                <a:chOff x="703378" y="1693789"/>
                <a:chExt cx="939689" cy="103689"/>
              </a:xfrm>
              <a:grpFill/>
            </p:grpSpPr>
            <p:sp>
              <p:nvSpPr>
                <p:cNvPr id="463" name="Rounded Rectangle 46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64" name="Rounded Rectangle 46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65" name="Rounded Rectangle 46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66" name="Rounded Rectangle 46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67" name="Rounded Rectangle 46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68" name="Rounded Rectangle 46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69" name="Rounded Rectangle 46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70" name="Rounded Rectangle 46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09" name="Group 1251"/>
              <p:cNvGrpSpPr/>
              <p:nvPr/>
            </p:nvGrpSpPr>
            <p:grpSpPr>
              <a:xfrm>
                <a:off x="1736968" y="2999068"/>
                <a:ext cx="939689" cy="103689"/>
                <a:chOff x="703378" y="1693789"/>
                <a:chExt cx="939689" cy="103689"/>
              </a:xfrm>
              <a:grpFill/>
            </p:grpSpPr>
            <p:sp>
              <p:nvSpPr>
                <p:cNvPr id="455" name="Rounded Rectangle 45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56" name="Rounded Rectangle 45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57" name="Rounded Rectangle 45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58" name="Rounded Rectangle 45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59" name="Rounded Rectangle 45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60" name="Rounded Rectangle 45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61" name="Rounded Rectangle 46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62" name="Rounded Rectangle 46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10" name="Group 1260"/>
              <p:cNvGrpSpPr/>
              <p:nvPr/>
            </p:nvGrpSpPr>
            <p:grpSpPr>
              <a:xfrm>
                <a:off x="1736968" y="3144099"/>
                <a:ext cx="939689" cy="103689"/>
                <a:chOff x="703378" y="1693789"/>
                <a:chExt cx="939689" cy="103689"/>
              </a:xfrm>
              <a:grpFill/>
            </p:grpSpPr>
            <p:sp>
              <p:nvSpPr>
                <p:cNvPr id="447" name="Rounded Rectangle 446"/>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48" name="Rounded Rectangle 447"/>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49" name="Rounded Rectangle 448"/>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50" name="Rounded Rectangle 449"/>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51" name="Rounded Rectangle 450"/>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52" name="Rounded Rectangle 451"/>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53" name="Rounded Rectangle 452"/>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54" name="Rounded Rectangle 453"/>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11" name="Group 1269"/>
              <p:cNvGrpSpPr/>
              <p:nvPr/>
            </p:nvGrpSpPr>
            <p:grpSpPr>
              <a:xfrm>
                <a:off x="1736968" y="3289130"/>
                <a:ext cx="939689" cy="103689"/>
                <a:chOff x="703378" y="1693789"/>
                <a:chExt cx="939689" cy="103689"/>
              </a:xfrm>
              <a:grpFill/>
            </p:grpSpPr>
            <p:sp>
              <p:nvSpPr>
                <p:cNvPr id="439" name="Rounded Rectangle 438"/>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40" name="Rounded Rectangle 439"/>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41" name="Rounded Rectangle 440"/>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42" name="Rounded Rectangle 441"/>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43" name="Rounded Rectangle 442"/>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44" name="Rounded Rectangle 443"/>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45" name="Rounded Rectangle 444"/>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46" name="Rounded Rectangle 445"/>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12" name="Group 1278"/>
              <p:cNvGrpSpPr/>
              <p:nvPr/>
            </p:nvGrpSpPr>
            <p:grpSpPr>
              <a:xfrm>
                <a:off x="1736968" y="3434161"/>
                <a:ext cx="939689" cy="103689"/>
                <a:chOff x="703378" y="1693789"/>
                <a:chExt cx="939689" cy="103689"/>
              </a:xfrm>
              <a:grpFill/>
            </p:grpSpPr>
            <p:sp>
              <p:nvSpPr>
                <p:cNvPr id="431" name="Rounded Rectangle 430"/>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32" name="Rounded Rectangle 431"/>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33" name="Rounded Rectangle 432"/>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34" name="Rounded Rectangle 433"/>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35" name="Rounded Rectangle 434"/>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36" name="Rounded Rectangle 435"/>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37" name="Rounded Rectangle 436"/>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38" name="Rounded Rectangle 437"/>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13" name="Group 1287"/>
              <p:cNvGrpSpPr/>
              <p:nvPr/>
            </p:nvGrpSpPr>
            <p:grpSpPr>
              <a:xfrm>
                <a:off x="1736968" y="3579192"/>
                <a:ext cx="939689" cy="103689"/>
                <a:chOff x="703378" y="1693789"/>
                <a:chExt cx="939689" cy="103689"/>
              </a:xfrm>
              <a:grpFill/>
            </p:grpSpPr>
            <p:sp>
              <p:nvSpPr>
                <p:cNvPr id="423" name="Rounded Rectangle 422"/>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24" name="Rounded Rectangle 423"/>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25" name="Rounded Rectangle 424"/>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26" name="Rounded Rectangle 425"/>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27" name="Rounded Rectangle 426"/>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28" name="Rounded Rectangle 427"/>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29" name="Rounded Rectangle 428"/>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30" name="Rounded Rectangle 429"/>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nvGrpSpPr>
              <p:cNvPr id="414" name="Group 1296"/>
              <p:cNvGrpSpPr/>
              <p:nvPr/>
            </p:nvGrpSpPr>
            <p:grpSpPr>
              <a:xfrm>
                <a:off x="1736968" y="3724226"/>
                <a:ext cx="939689" cy="103689"/>
                <a:chOff x="703378" y="1693789"/>
                <a:chExt cx="939689" cy="103689"/>
              </a:xfrm>
              <a:grpFill/>
            </p:grpSpPr>
            <p:sp>
              <p:nvSpPr>
                <p:cNvPr id="415" name="Rounded Rectangle 414"/>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16" name="Rounded Rectangle 415"/>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17" name="Rounded Rectangle 416"/>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18" name="Rounded Rectangle 417"/>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19" name="Rounded Rectangle 418"/>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20" name="Rounded Rectangle 419"/>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21" name="Rounded Rectangle 420"/>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sp>
              <p:nvSpPr>
                <p:cNvPr id="422" name="Rounded Rectangle 421"/>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a:solidFill>
                      <a:srgbClr val="FFFFFF"/>
                    </a:solidFill>
                    <a:latin typeface="Arial"/>
                  </a:endParaRPr>
                </a:p>
              </p:txBody>
            </p:sp>
          </p:grpSp>
        </p:grpSp>
      </p:grpSp>
      <p:grpSp>
        <p:nvGrpSpPr>
          <p:cNvPr id="655" name="Group 654"/>
          <p:cNvGrpSpPr/>
          <p:nvPr/>
        </p:nvGrpSpPr>
        <p:grpSpPr>
          <a:xfrm>
            <a:off x="7659584" y="3944376"/>
            <a:ext cx="919613" cy="1073887"/>
            <a:chOff x="2913547" y="2500538"/>
            <a:chExt cx="1688442" cy="2233981"/>
          </a:xfrm>
          <a:effectLst/>
        </p:grpSpPr>
        <p:pic>
          <p:nvPicPr>
            <p:cNvPr id="656" name="Picture 655" descr="thinner_intel_chip.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bwMode="auto">
            <a:xfrm>
              <a:off x="2913547" y="2500538"/>
              <a:ext cx="1688442" cy="2233981"/>
            </a:xfrm>
            <a:prstGeom prst="rect">
              <a:avLst/>
            </a:prstGeom>
            <a:ln>
              <a:noFill/>
            </a:ln>
            <a:effectLst>
              <a:outerShdw blurRad="292100" dist="139700" dir="2700000" algn="tl" rotWithShape="0">
                <a:srgbClr val="333333">
                  <a:alpha val="65000"/>
                </a:srgbClr>
              </a:outerShdw>
            </a:effectLst>
          </p:spPr>
        </p:pic>
        <p:sp>
          <p:nvSpPr>
            <p:cNvPr id="657" name="Rectangle 656"/>
            <p:cNvSpPr/>
            <p:nvPr/>
          </p:nvSpPr>
          <p:spPr bwMode="auto">
            <a:xfrm rot="5400000">
              <a:off x="3332090" y="3461190"/>
              <a:ext cx="867310" cy="1400909"/>
            </a:xfrm>
            <a:prstGeom prst="rect">
              <a:avLst/>
            </a:prstGeom>
            <a:blipFill dpi="0" rotWithShape="1">
              <a:blip r:embed="rId5" cstate="print">
                <a:alphaModFix amt="32000"/>
                <a:lum bright="-59000" contrast="65000"/>
                <a:extLst>
                  <a:ext uri="{28A0092B-C50C-407E-A947-70E740481C1C}">
                    <a14:useLocalDpi xmlns:a14="http://schemas.microsoft.com/office/drawing/2010/main" val="0"/>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grpSp>
          <p:nvGrpSpPr>
            <p:cNvPr id="658" name="Group 657"/>
            <p:cNvGrpSpPr/>
            <p:nvPr/>
          </p:nvGrpSpPr>
          <p:grpSpPr>
            <a:xfrm>
              <a:off x="3098538" y="2782107"/>
              <a:ext cx="1309870" cy="359726"/>
              <a:chOff x="3098538" y="2782107"/>
              <a:chExt cx="1309870" cy="359726"/>
            </a:xfrm>
          </p:grpSpPr>
          <p:sp>
            <p:nvSpPr>
              <p:cNvPr id="663" name="Rounded Rectangle 662"/>
              <p:cNvSpPr/>
              <p:nvPr/>
            </p:nvSpPr>
            <p:spPr bwMode="auto">
              <a:xfrm rot="5400000">
                <a:off x="3577905" y="2777066"/>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sp>
            <p:nvSpPr>
              <p:cNvPr id="664" name="Rounded Rectangle 663"/>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sp>
            <p:nvSpPr>
              <p:cNvPr id="665" name="Rounded Rectangle 664"/>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grpSp>
        <p:grpSp>
          <p:nvGrpSpPr>
            <p:cNvPr id="659" name="Group 658"/>
            <p:cNvGrpSpPr/>
            <p:nvPr/>
          </p:nvGrpSpPr>
          <p:grpSpPr>
            <a:xfrm>
              <a:off x="3098538" y="3261623"/>
              <a:ext cx="1309870" cy="359725"/>
              <a:chOff x="3106515" y="3261623"/>
              <a:chExt cx="1309870" cy="359725"/>
            </a:xfrm>
          </p:grpSpPr>
          <p:sp>
            <p:nvSpPr>
              <p:cNvPr id="660" name="Rounded Rectangle 659"/>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sp>
            <p:nvSpPr>
              <p:cNvPr id="661" name="Rounded Rectangle 660"/>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sp>
            <p:nvSpPr>
              <p:cNvPr id="662" name="Rounded Rectangle 661"/>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a:solidFill>
                    <a:srgbClr val="FFFFFF"/>
                  </a:solidFill>
                  <a:latin typeface="Arial"/>
                </a:endParaRPr>
              </a:p>
            </p:txBody>
          </p:sp>
        </p:grpSp>
      </p:grpSp>
      <p:sp>
        <p:nvSpPr>
          <p:cNvPr id="666" name="Left Brace 665"/>
          <p:cNvSpPr/>
          <p:nvPr/>
        </p:nvSpPr>
        <p:spPr>
          <a:xfrm rot="16200000">
            <a:off x="4460066" y="1802918"/>
            <a:ext cx="364434" cy="6961576"/>
          </a:xfrm>
          <a:prstGeom prst="leftBrace">
            <a:avLst>
              <a:gd name="adj1" fmla="val 48029"/>
              <a:gd name="adj2" fmla="val 49189"/>
            </a:avLst>
          </a:prstGeom>
          <a:ln w="22225">
            <a:solidFill>
              <a:schemeClr val="bg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7" name="TextBox 666"/>
          <p:cNvSpPr txBox="1"/>
          <p:nvPr/>
        </p:nvSpPr>
        <p:spPr>
          <a:xfrm>
            <a:off x="4342756" y="5378391"/>
            <a:ext cx="486030" cy="707886"/>
          </a:xfrm>
          <a:prstGeom prst="rect">
            <a:avLst/>
          </a:prstGeom>
          <a:noFill/>
        </p:spPr>
        <p:txBody>
          <a:bodyPr wrap="none" rtlCol="0">
            <a:spAutoFit/>
          </a:bodyPr>
          <a:lstStyle/>
          <a:p>
            <a:pPr algn="ctr"/>
            <a:r>
              <a:rPr lang="en-US" sz="4000" b="1" dirty="0">
                <a:latin typeface="Trebuchet MS" pitchFamily="34" charset="0"/>
              </a:rPr>
              <a:t>+</a:t>
            </a:r>
            <a:endParaRPr lang="en-US" sz="4000" b="1" dirty="0">
              <a:latin typeface="Trebuchet MS" pitchFamily="34" charset="0"/>
            </a:endParaRPr>
          </a:p>
        </p:txBody>
      </p:sp>
      <p:sp>
        <p:nvSpPr>
          <p:cNvPr id="668" name="TextBox 667"/>
          <p:cNvSpPr txBox="1"/>
          <p:nvPr/>
        </p:nvSpPr>
        <p:spPr>
          <a:xfrm>
            <a:off x="563617" y="3501612"/>
            <a:ext cx="1166987" cy="523220"/>
          </a:xfrm>
          <a:prstGeom prst="rect">
            <a:avLst/>
          </a:prstGeom>
          <a:noFill/>
        </p:spPr>
        <p:txBody>
          <a:bodyPr wrap="square" rtlCol="0">
            <a:spAutoFit/>
          </a:bodyPr>
          <a:lstStyle/>
          <a:p>
            <a:pPr algn="ctr"/>
            <a:r>
              <a:rPr lang="en-US" sz="2800" b="1" dirty="0">
                <a:solidFill>
                  <a:schemeClr val="tx2"/>
                </a:solidFill>
                <a:latin typeface="Trebuchet MS" pitchFamily="34" charset="0"/>
              </a:rPr>
              <a:t>GPU</a:t>
            </a:r>
            <a:endParaRPr lang="en-US" sz="2800" b="1" dirty="0">
              <a:solidFill>
                <a:schemeClr val="tx2"/>
              </a:solidFill>
              <a:latin typeface="Trebuchet MS" pitchFamily="34" charset="0"/>
            </a:endParaRPr>
          </a:p>
        </p:txBody>
      </p:sp>
      <p:sp>
        <p:nvSpPr>
          <p:cNvPr id="669" name="TextBox 668"/>
          <p:cNvSpPr txBox="1"/>
          <p:nvPr/>
        </p:nvSpPr>
        <p:spPr>
          <a:xfrm>
            <a:off x="7653643" y="3501612"/>
            <a:ext cx="924279" cy="523220"/>
          </a:xfrm>
          <a:prstGeom prst="rect">
            <a:avLst/>
          </a:prstGeom>
          <a:noFill/>
        </p:spPr>
        <p:txBody>
          <a:bodyPr wrap="square" rtlCol="0">
            <a:spAutoFit/>
          </a:bodyPr>
          <a:lstStyle/>
          <a:p>
            <a:pPr algn="ctr"/>
            <a:r>
              <a:rPr lang="en-US" sz="2800" b="1" dirty="0">
                <a:solidFill>
                  <a:srgbClr val="299FE7"/>
                </a:solidFill>
                <a:latin typeface="Trebuchet MS" pitchFamily="34" charset="0"/>
              </a:rPr>
              <a:t>C</a:t>
            </a:r>
            <a:r>
              <a:rPr lang="en-US" sz="2800" b="1" dirty="0">
                <a:solidFill>
                  <a:srgbClr val="299FE7"/>
                </a:solidFill>
                <a:latin typeface="Trebuchet MS" pitchFamily="34" charset="0"/>
              </a:rPr>
              <a:t>PU</a:t>
            </a:r>
            <a:endParaRPr lang="en-US" sz="2800" b="1" dirty="0">
              <a:solidFill>
                <a:srgbClr val="299FE7"/>
              </a:solidFill>
              <a:latin typeface="Trebuchet MS" pitchFamily="34" charset="0"/>
            </a:endParaRPr>
          </a:p>
        </p:txBody>
      </p:sp>
      <p:sp>
        <p:nvSpPr>
          <p:cNvPr id="671" name="TextBox 670"/>
          <p:cNvSpPr txBox="1"/>
          <p:nvPr/>
        </p:nvSpPr>
        <p:spPr>
          <a:xfrm>
            <a:off x="1790200" y="3828670"/>
            <a:ext cx="2324600" cy="590931"/>
          </a:xfrm>
          <a:prstGeom prst="rect">
            <a:avLst/>
          </a:prstGeom>
          <a:noFill/>
        </p:spPr>
        <p:txBody>
          <a:bodyPr wrap="square" rtlCol="0">
            <a:spAutoFit/>
          </a:bodyPr>
          <a:lstStyle/>
          <a:p>
            <a:pPr>
              <a:lnSpc>
                <a:spcPct val="90000"/>
              </a:lnSpc>
            </a:pPr>
            <a:r>
              <a:rPr lang="en-US" dirty="0">
                <a:solidFill>
                  <a:schemeClr val="tx2"/>
                </a:solidFill>
                <a:latin typeface="Trebuchet MS" pitchFamily="34" charset="0"/>
              </a:rPr>
              <a:t>Use GPU to Parallelize</a:t>
            </a:r>
            <a:endParaRPr lang="en-US" dirty="0">
              <a:solidFill>
                <a:schemeClr val="tx2"/>
              </a:solidFill>
              <a:latin typeface="Trebuchet MS" pitchFamily="34" charset="0"/>
            </a:endParaRPr>
          </a:p>
        </p:txBody>
      </p:sp>
      <p:sp>
        <p:nvSpPr>
          <p:cNvPr id="33" name="Rounded Rectangle 32"/>
          <p:cNvSpPr/>
          <p:nvPr/>
        </p:nvSpPr>
        <p:spPr>
          <a:xfrm>
            <a:off x="3658318" y="2973103"/>
            <a:ext cx="1827389" cy="665825"/>
          </a:xfrm>
          <a:prstGeom prst="roundRect">
            <a:avLst>
              <a:gd name="adj" fmla="val 914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 Arrow 31"/>
          <p:cNvSpPr/>
          <p:nvPr/>
        </p:nvSpPr>
        <p:spPr>
          <a:xfrm>
            <a:off x="1664970" y="3213109"/>
            <a:ext cx="2133600" cy="176390"/>
          </a:xfrm>
          <a:prstGeom prst="leftArrow">
            <a:avLst>
              <a:gd name="adj1" fmla="val 50000"/>
              <a:gd name="adj2" fmla="val 67949"/>
            </a:avLst>
          </a:prstGeom>
          <a:gradFill>
            <a:gsLst>
              <a:gs pos="0">
                <a:schemeClr val="tx2"/>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TextBox 674"/>
          <p:cNvSpPr txBox="1"/>
          <p:nvPr/>
        </p:nvSpPr>
        <p:spPr>
          <a:xfrm>
            <a:off x="1547127" y="3418280"/>
            <a:ext cx="2093902" cy="480131"/>
          </a:xfrm>
          <a:prstGeom prst="rect">
            <a:avLst/>
          </a:prstGeom>
          <a:noFill/>
        </p:spPr>
        <p:txBody>
          <a:bodyPr wrap="square" lIns="0" rIns="0" rtlCol="0">
            <a:spAutoFit/>
          </a:bodyPr>
          <a:lstStyle/>
          <a:p>
            <a:pPr algn="ctr">
              <a:lnSpc>
                <a:spcPct val="90000"/>
              </a:lnSpc>
            </a:pPr>
            <a:r>
              <a:rPr lang="en-US" sz="1400" dirty="0">
                <a:latin typeface="Trebuchet MS" pitchFamily="34" charset="0"/>
              </a:rPr>
              <a:t>Compute-Intensive Functions</a:t>
            </a:r>
            <a:endParaRPr lang="en-US" sz="1400" dirty="0">
              <a:latin typeface="Trebuchet MS" pitchFamily="34" charset="0"/>
            </a:endParaRPr>
          </a:p>
        </p:txBody>
      </p:sp>
      <p:sp>
        <p:nvSpPr>
          <p:cNvPr id="712" name="TextBox 711"/>
          <p:cNvSpPr txBox="1"/>
          <p:nvPr/>
        </p:nvSpPr>
        <p:spPr>
          <a:xfrm>
            <a:off x="5490634" y="3676270"/>
            <a:ext cx="2053167" cy="590931"/>
          </a:xfrm>
          <a:prstGeom prst="rect">
            <a:avLst/>
          </a:prstGeom>
          <a:noFill/>
        </p:spPr>
        <p:txBody>
          <a:bodyPr wrap="square" rtlCol="0">
            <a:spAutoFit/>
          </a:bodyPr>
          <a:lstStyle/>
          <a:p>
            <a:pPr algn="r">
              <a:lnSpc>
                <a:spcPct val="90000"/>
              </a:lnSpc>
            </a:pPr>
            <a:r>
              <a:rPr lang="en-US" dirty="0">
                <a:latin typeface="Trebuchet MS" pitchFamily="34" charset="0"/>
              </a:rPr>
              <a:t>Rest of Sequential</a:t>
            </a:r>
          </a:p>
          <a:p>
            <a:pPr algn="r">
              <a:lnSpc>
                <a:spcPct val="90000"/>
              </a:lnSpc>
            </a:pPr>
            <a:r>
              <a:rPr lang="en-US" dirty="0">
                <a:latin typeface="Trebuchet MS" pitchFamily="34" charset="0"/>
              </a:rPr>
              <a:t>CPU Code</a:t>
            </a:r>
          </a:p>
        </p:txBody>
      </p:sp>
      <p:sp>
        <p:nvSpPr>
          <p:cNvPr id="332" name="AutoShape 14"/>
          <p:cNvSpPr>
            <a:spLocks noChangeArrowheads="1"/>
          </p:cNvSpPr>
          <p:nvPr/>
        </p:nvSpPr>
        <p:spPr bwMode="auto">
          <a:xfrm>
            <a:off x="3827907" y="3466094"/>
            <a:ext cx="1488188" cy="118446"/>
          </a:xfrm>
          <a:prstGeom prst="roundRect">
            <a:avLst>
              <a:gd name="adj" fmla="val 19373"/>
            </a:avLst>
          </a:prstGeom>
          <a:gradFill flip="none" rotWithShape="1">
            <a:gsLst>
              <a:gs pos="0">
                <a:schemeClr val="tx2">
                  <a:alpha val="44000"/>
                </a:schemeClr>
              </a:gs>
              <a:gs pos="100000">
                <a:srgbClr val="548200"/>
              </a:gs>
            </a:gsLst>
            <a:lin ang="16200000" scaled="1"/>
            <a:tileRect/>
          </a:gradFill>
          <a:ln w="9525" algn="ctr">
            <a:gradFill>
              <a:gsLst>
                <a:gs pos="0">
                  <a:schemeClr val="tx2">
                    <a:alpha val="74000"/>
                  </a:schemeClr>
                </a:gs>
                <a:gs pos="100000">
                  <a:schemeClr val="tx2">
                    <a:lumMod val="50000"/>
                    <a:alpha val="79000"/>
                  </a:schemeClr>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334" name="AutoShape 14"/>
          <p:cNvSpPr>
            <a:spLocks noChangeArrowheads="1"/>
          </p:cNvSpPr>
          <p:nvPr/>
        </p:nvSpPr>
        <p:spPr bwMode="auto">
          <a:xfrm>
            <a:off x="3827907" y="3026246"/>
            <a:ext cx="1488188" cy="118446"/>
          </a:xfrm>
          <a:prstGeom prst="roundRect">
            <a:avLst>
              <a:gd name="adj" fmla="val 19373"/>
            </a:avLst>
          </a:prstGeom>
          <a:gradFill flip="none" rotWithShape="1">
            <a:gsLst>
              <a:gs pos="0">
                <a:schemeClr val="tx2">
                  <a:alpha val="44000"/>
                </a:schemeClr>
              </a:gs>
              <a:gs pos="100000">
                <a:srgbClr val="548200"/>
              </a:gs>
            </a:gsLst>
            <a:lin ang="16200000" scaled="1"/>
            <a:tileRect/>
          </a:gradFill>
          <a:ln w="9525" algn="ctr">
            <a:gradFill>
              <a:gsLst>
                <a:gs pos="0">
                  <a:schemeClr val="tx2">
                    <a:alpha val="74000"/>
                  </a:schemeClr>
                </a:gs>
                <a:gs pos="100000">
                  <a:schemeClr val="tx2">
                    <a:lumMod val="50000"/>
                    <a:alpha val="79000"/>
                  </a:schemeClr>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335" name="AutoShape 14"/>
          <p:cNvSpPr>
            <a:spLocks noChangeArrowheads="1"/>
          </p:cNvSpPr>
          <p:nvPr/>
        </p:nvSpPr>
        <p:spPr bwMode="auto">
          <a:xfrm>
            <a:off x="3827907" y="3246170"/>
            <a:ext cx="1488188" cy="118446"/>
          </a:xfrm>
          <a:prstGeom prst="roundRect">
            <a:avLst>
              <a:gd name="adj" fmla="val 19373"/>
            </a:avLst>
          </a:prstGeom>
          <a:gradFill flip="none" rotWithShape="1">
            <a:gsLst>
              <a:gs pos="0">
                <a:schemeClr val="tx2">
                  <a:alpha val="44000"/>
                </a:schemeClr>
              </a:gs>
              <a:gs pos="100000">
                <a:srgbClr val="548200"/>
              </a:gs>
            </a:gsLst>
            <a:lin ang="16200000" scaled="1"/>
            <a:tileRect/>
          </a:gradFill>
          <a:ln w="9525" algn="ctr">
            <a:gradFill>
              <a:gsLst>
                <a:gs pos="0">
                  <a:schemeClr val="tx2">
                    <a:alpha val="74000"/>
                  </a:schemeClr>
                </a:gs>
                <a:gs pos="100000">
                  <a:schemeClr val="tx2">
                    <a:lumMod val="50000"/>
                    <a:alpha val="79000"/>
                  </a:schemeClr>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336" name="AutoShape 14"/>
          <p:cNvSpPr>
            <a:spLocks noChangeArrowheads="1"/>
          </p:cNvSpPr>
          <p:nvPr/>
        </p:nvSpPr>
        <p:spPr bwMode="auto">
          <a:xfrm>
            <a:off x="3827907" y="2366473"/>
            <a:ext cx="1488188" cy="118446"/>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337" name="AutoShape 14"/>
          <p:cNvSpPr>
            <a:spLocks noChangeArrowheads="1"/>
          </p:cNvSpPr>
          <p:nvPr/>
        </p:nvSpPr>
        <p:spPr bwMode="auto">
          <a:xfrm>
            <a:off x="3827907" y="2586397"/>
            <a:ext cx="1488188" cy="118446"/>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338" name="AutoShape 14"/>
          <p:cNvSpPr>
            <a:spLocks noChangeArrowheads="1"/>
          </p:cNvSpPr>
          <p:nvPr/>
        </p:nvSpPr>
        <p:spPr bwMode="auto">
          <a:xfrm>
            <a:off x="3827907" y="2806322"/>
            <a:ext cx="1488188" cy="118446"/>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340" name="AutoShape 14"/>
          <p:cNvSpPr>
            <a:spLocks noChangeArrowheads="1"/>
          </p:cNvSpPr>
          <p:nvPr/>
        </p:nvSpPr>
        <p:spPr bwMode="auto">
          <a:xfrm>
            <a:off x="3827907" y="3686018"/>
            <a:ext cx="1488188" cy="118446"/>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341" name="AutoShape 14"/>
          <p:cNvSpPr>
            <a:spLocks noChangeArrowheads="1"/>
          </p:cNvSpPr>
          <p:nvPr/>
        </p:nvSpPr>
        <p:spPr bwMode="auto">
          <a:xfrm>
            <a:off x="3827907" y="3905942"/>
            <a:ext cx="1488188" cy="118446"/>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342" name="AutoShape 14"/>
          <p:cNvSpPr>
            <a:spLocks noChangeArrowheads="1"/>
          </p:cNvSpPr>
          <p:nvPr/>
        </p:nvSpPr>
        <p:spPr bwMode="auto">
          <a:xfrm>
            <a:off x="3827907" y="4125866"/>
            <a:ext cx="1488188" cy="118446"/>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343" name="AutoShape 14"/>
          <p:cNvSpPr>
            <a:spLocks noChangeArrowheads="1"/>
          </p:cNvSpPr>
          <p:nvPr/>
        </p:nvSpPr>
        <p:spPr bwMode="auto">
          <a:xfrm>
            <a:off x="3827907" y="4345790"/>
            <a:ext cx="1488188" cy="118446"/>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344" name="AutoShape 14"/>
          <p:cNvSpPr>
            <a:spLocks noChangeArrowheads="1"/>
          </p:cNvSpPr>
          <p:nvPr/>
        </p:nvSpPr>
        <p:spPr bwMode="auto">
          <a:xfrm>
            <a:off x="3827907" y="4565714"/>
            <a:ext cx="1488188" cy="118446"/>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345" name="AutoShape 14"/>
          <p:cNvSpPr>
            <a:spLocks noChangeArrowheads="1"/>
          </p:cNvSpPr>
          <p:nvPr/>
        </p:nvSpPr>
        <p:spPr bwMode="auto">
          <a:xfrm>
            <a:off x="3827907" y="4785637"/>
            <a:ext cx="1488188" cy="118446"/>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348" name="Left Arrow 347"/>
          <p:cNvSpPr/>
          <p:nvPr/>
        </p:nvSpPr>
        <p:spPr>
          <a:xfrm flipH="1">
            <a:off x="5324442" y="2562793"/>
            <a:ext cx="1457358" cy="176390"/>
          </a:xfrm>
          <a:prstGeom prst="leftArrow">
            <a:avLst>
              <a:gd name="adj1" fmla="val 50000"/>
              <a:gd name="adj2" fmla="val 67949"/>
            </a:avLst>
          </a:prstGeom>
          <a:gradFill>
            <a:gsLst>
              <a:gs pos="0">
                <a:srgbClr val="299FE7"/>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Left Arrow 348"/>
          <p:cNvSpPr/>
          <p:nvPr/>
        </p:nvSpPr>
        <p:spPr>
          <a:xfrm flipH="1">
            <a:off x="5324442" y="4212559"/>
            <a:ext cx="2133600" cy="176390"/>
          </a:xfrm>
          <a:prstGeom prst="leftArrow">
            <a:avLst>
              <a:gd name="adj1" fmla="val 50000"/>
              <a:gd name="adj2" fmla="val 67949"/>
            </a:avLst>
          </a:prstGeom>
          <a:gradFill>
            <a:gsLst>
              <a:gs pos="0">
                <a:srgbClr val="299FE7"/>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010401" y="1828803"/>
            <a:ext cx="1552621" cy="1213527"/>
            <a:chOff x="7083162" y="1305580"/>
            <a:chExt cx="1871013" cy="1879646"/>
          </a:xfrm>
        </p:grpSpPr>
        <p:pic>
          <p:nvPicPr>
            <p:cNvPr id="314" name="Picture 3" descr="\\JASON-PC\Users\Jason\Documents\CUDA by Example\host.png"/>
            <p:cNvPicPr>
              <a:picLocks noChangeAspect="1" noChangeArrowheads="1"/>
            </p:cNvPicPr>
            <p:nvPr/>
          </p:nvPicPr>
          <p:blipFill>
            <a:blip r:embed="rId6" cstate="print"/>
            <a:srcRect/>
            <a:stretch>
              <a:fillRect/>
            </a:stretch>
          </p:blipFill>
          <p:spPr bwMode="auto">
            <a:xfrm>
              <a:off x="7083162" y="1781837"/>
              <a:ext cx="1871013" cy="1403389"/>
            </a:xfrm>
            <a:prstGeom prst="rect">
              <a:avLst/>
            </a:prstGeom>
            <a:noFill/>
            <a:ln>
              <a:noFill/>
            </a:ln>
          </p:spPr>
        </p:pic>
        <p:sp>
          <p:nvSpPr>
            <p:cNvPr id="315" name="TextBox 314"/>
            <p:cNvSpPr txBox="1"/>
            <p:nvPr/>
          </p:nvSpPr>
          <p:spPr>
            <a:xfrm>
              <a:off x="7305321" y="1305580"/>
              <a:ext cx="1144438" cy="810422"/>
            </a:xfrm>
            <a:prstGeom prst="rect">
              <a:avLst/>
            </a:prstGeom>
            <a:noFill/>
            <a:ln>
              <a:noFill/>
            </a:ln>
          </p:spPr>
          <p:txBody>
            <a:bodyPr wrap="square" rtlCol="0">
              <a:spAutoFit/>
            </a:bodyPr>
            <a:lstStyle/>
            <a:p>
              <a:pPr algn="ctr"/>
              <a:r>
                <a:rPr lang="en-US" sz="2800" b="1" dirty="0">
                  <a:solidFill>
                    <a:srgbClr val="299FE7"/>
                  </a:solidFill>
                  <a:latin typeface="Trebuchet MS" pitchFamily="34" charset="0"/>
                </a:rPr>
                <a:t>Host</a:t>
              </a:r>
              <a:endParaRPr lang="en-US" sz="2800" b="1" dirty="0">
                <a:solidFill>
                  <a:srgbClr val="299FE7"/>
                </a:solidFill>
                <a:latin typeface="Trebuchet MS" pitchFamily="34" charset="0"/>
              </a:endParaRPr>
            </a:p>
          </p:txBody>
        </p:sp>
      </p:grpSp>
      <p:grpSp>
        <p:nvGrpSpPr>
          <p:cNvPr id="5" name="Group 4"/>
          <p:cNvGrpSpPr/>
          <p:nvPr/>
        </p:nvGrpSpPr>
        <p:grpSpPr>
          <a:xfrm>
            <a:off x="533400" y="1978718"/>
            <a:ext cx="1600200" cy="1145483"/>
            <a:chOff x="533400" y="1229380"/>
            <a:chExt cx="1600200" cy="1527310"/>
          </a:xfrm>
        </p:grpSpPr>
        <p:pic>
          <p:nvPicPr>
            <p:cNvPr id="317" name="Picture 2" descr="\\JASON-PC\Users\Jason\Documents\CUDA by Example\Tesla_c1060_3qtr.png"/>
            <p:cNvPicPr>
              <a:picLocks noChangeAspect="1" noChangeArrowheads="1"/>
            </p:cNvPicPr>
            <p:nvPr/>
          </p:nvPicPr>
          <p:blipFill>
            <a:blip r:embed="rId7" cstate="print"/>
            <a:srcRect/>
            <a:stretch>
              <a:fillRect/>
            </a:stretch>
          </p:blipFill>
          <p:spPr bwMode="auto">
            <a:xfrm>
              <a:off x="572035" y="1828800"/>
              <a:ext cx="1370591" cy="927890"/>
            </a:xfrm>
            <a:prstGeom prst="rect">
              <a:avLst/>
            </a:prstGeom>
            <a:noFill/>
          </p:spPr>
        </p:pic>
        <p:sp>
          <p:nvSpPr>
            <p:cNvPr id="318" name="TextBox 317"/>
            <p:cNvSpPr txBox="1"/>
            <p:nvPr/>
          </p:nvSpPr>
          <p:spPr>
            <a:xfrm>
              <a:off x="533400" y="1229380"/>
              <a:ext cx="1600200" cy="697626"/>
            </a:xfrm>
            <a:prstGeom prst="rect">
              <a:avLst/>
            </a:prstGeom>
            <a:noFill/>
          </p:spPr>
          <p:txBody>
            <a:bodyPr wrap="square" rtlCol="0">
              <a:spAutoFit/>
            </a:bodyPr>
            <a:lstStyle/>
            <a:p>
              <a:pPr algn="ctr"/>
              <a:r>
                <a:rPr lang="en-US" sz="2800" b="1" dirty="0">
                  <a:solidFill>
                    <a:schemeClr val="tx2"/>
                  </a:solidFill>
                  <a:latin typeface="Trebuchet MS" pitchFamily="34" charset="0"/>
                </a:rPr>
                <a:t>Device</a:t>
              </a:r>
              <a:endParaRPr lang="en-US" sz="2800" b="1" dirty="0">
                <a:solidFill>
                  <a:schemeClr val="tx2"/>
                </a:solidFill>
                <a:latin typeface="Trebuchet MS" pitchFamily="34" charset="0"/>
              </a:endParaRPr>
            </a:p>
          </p:txBody>
        </p:sp>
      </p:grpSp>
      <p:sp>
        <p:nvSpPr>
          <p:cNvPr id="319" name="Title 1"/>
          <p:cNvSpPr txBox="1">
            <a:spLocks/>
          </p:cNvSpPr>
          <p:nvPr/>
        </p:nvSpPr>
        <p:spPr>
          <a:xfrm>
            <a:off x="2171700" y="764373"/>
            <a:ext cx="6377940" cy="1293028"/>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kern="0" dirty="0"/>
              <a:t>Heterogeneous computing</a:t>
            </a:r>
            <a:endParaRPr lang="en-US" kern="0" dirty="0"/>
          </a:p>
        </p:txBody>
      </p:sp>
    </p:spTree>
    <p:extLst>
      <p:ext uri="{BB962C8B-B14F-4D97-AF65-F5344CB8AC3E}">
        <p14:creationId xmlns:p14="http://schemas.microsoft.com/office/powerpoint/2010/main" val="1896215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Today’s lecture</a:t>
            </a:r>
          </a:p>
        </p:txBody>
      </p:sp>
      <p:sp>
        <p:nvSpPr>
          <p:cNvPr id="3" name="Content Placeholder 2"/>
          <p:cNvSpPr>
            <a:spLocks noGrp="1"/>
          </p:cNvSpPr>
          <p:nvPr>
            <p:ph idx="1"/>
          </p:nvPr>
        </p:nvSpPr>
        <p:spPr/>
        <p:txBody>
          <a:bodyPr/>
          <a:lstStyle/>
          <a:p>
            <a:r>
              <a:rPr lang="en-GB" dirty="0"/>
              <a:t>Introduction to the module</a:t>
            </a:r>
            <a:r>
              <a:rPr lang="en-GB" dirty="0" smtClean="0"/>
              <a:t>.</a:t>
            </a:r>
          </a:p>
          <a:p>
            <a:endParaRPr lang="en-GB" dirty="0"/>
          </a:p>
          <a:p>
            <a:r>
              <a:rPr lang="en-GB" dirty="0" smtClean="0"/>
              <a:t>Introduction to parallel computing.</a:t>
            </a:r>
          </a:p>
          <a:p>
            <a:endParaRPr lang="en-GB" dirty="0"/>
          </a:p>
          <a:p>
            <a:r>
              <a:rPr lang="en-GB" dirty="0" smtClean="0"/>
              <a:t>History of GPUs.</a:t>
            </a:r>
          </a:p>
          <a:p>
            <a:endParaRPr lang="en-GB" dirty="0"/>
          </a:p>
          <a:p>
            <a:r>
              <a:rPr lang="en-GB" dirty="0" smtClean="0"/>
              <a:t>15 minute break.</a:t>
            </a:r>
          </a:p>
          <a:p>
            <a:endParaRPr lang="en-GB" dirty="0"/>
          </a:p>
          <a:p>
            <a:r>
              <a:rPr lang="en-GB" dirty="0" smtClean="0"/>
              <a:t>Getting started with CUDA.</a:t>
            </a:r>
            <a:endParaRPr lang="en-GB" dirty="0"/>
          </a:p>
          <a:p>
            <a:endParaRPr lang="en-GB" dirty="0"/>
          </a:p>
          <a:p>
            <a:endParaRPr lang="en-GB" dirty="0"/>
          </a:p>
        </p:txBody>
      </p:sp>
    </p:spTree>
    <p:extLst>
      <p:ext uri="{BB962C8B-B14F-4D97-AF65-F5344CB8AC3E}">
        <p14:creationId xmlns:p14="http://schemas.microsoft.com/office/powerpoint/2010/main" val="31810122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Simple Processing Flow</a:t>
            </a:r>
            <a:endParaRPr lang="en-GB" dirty="0"/>
          </a:p>
        </p:txBody>
      </p:sp>
      <p:sp>
        <p:nvSpPr>
          <p:cNvPr id="216" name="TextBox 215"/>
          <p:cNvSpPr txBox="1"/>
          <p:nvPr/>
        </p:nvSpPr>
        <p:spPr>
          <a:xfrm>
            <a:off x="464316" y="4353470"/>
            <a:ext cx="4107685" cy="630938"/>
          </a:xfrm>
          <a:prstGeom prst="rect">
            <a:avLst/>
          </a:prstGeom>
          <a:noFill/>
        </p:spPr>
        <p:txBody>
          <a:bodyPr wrap="square" lIns="76197" tIns="38098" rIns="76197" bIns="38098" rtlCol="0">
            <a:spAutoFit/>
          </a:bodyPr>
          <a:lstStyle/>
          <a:p>
            <a:pPr marL="285739" indent="-285739">
              <a:buFont typeface="+mj-lt"/>
              <a:buAutoNum type="arabicPeriod"/>
            </a:pPr>
            <a:r>
              <a:rPr lang="en-US" dirty="0"/>
              <a:t>Copy input data from CPU memory to GPU memory</a:t>
            </a:r>
          </a:p>
        </p:txBody>
      </p:sp>
      <p:pic>
        <p:nvPicPr>
          <p:cNvPr id="133123" name="Picture 3" descr="\\europa\USB_Storage\Parallel programming.png"/>
          <p:cNvPicPr>
            <a:picLocks noChangeAspect="1" noChangeArrowheads="1"/>
          </p:cNvPicPr>
          <p:nvPr/>
        </p:nvPicPr>
        <p:blipFill>
          <a:blip r:embed="rId3" cstate="print"/>
          <a:stretch>
            <a:fillRect/>
          </a:stretch>
        </p:blipFill>
        <p:spPr bwMode="auto">
          <a:xfrm>
            <a:off x="4810137" y="1972202"/>
            <a:ext cx="3474849" cy="4265110"/>
          </a:xfrm>
          <a:prstGeom prst="rect">
            <a:avLst/>
          </a:prstGeom>
          <a:noFill/>
        </p:spPr>
      </p:pic>
      <p:pic>
        <p:nvPicPr>
          <p:cNvPr id="133124" name="Picture 4" descr="\\europa\USB_Storage\Parallel programming (CPU).png"/>
          <p:cNvPicPr>
            <a:picLocks noChangeAspect="1" noChangeArrowheads="1"/>
          </p:cNvPicPr>
          <p:nvPr/>
        </p:nvPicPr>
        <p:blipFill>
          <a:blip r:embed="rId4" cstate="print"/>
          <a:stretch>
            <a:fillRect/>
          </a:stretch>
        </p:blipFill>
        <p:spPr bwMode="auto">
          <a:xfrm>
            <a:off x="1178695" y="2299341"/>
            <a:ext cx="2202672" cy="1696887"/>
          </a:xfrm>
          <a:prstGeom prst="rect">
            <a:avLst/>
          </a:prstGeom>
          <a:noFill/>
        </p:spPr>
      </p:pic>
      <p:sp>
        <p:nvSpPr>
          <p:cNvPr id="124" name="Left-Right Arrow 123"/>
          <p:cNvSpPr/>
          <p:nvPr/>
        </p:nvSpPr>
        <p:spPr>
          <a:xfrm>
            <a:off x="3262304" y="2805647"/>
            <a:ext cx="1666887" cy="476253"/>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sz="1200" dirty="0"/>
              <a:t>PCI Bus</a:t>
            </a:r>
            <a:endParaRPr lang="en-GB" sz="1200" dirty="0"/>
          </a:p>
        </p:txBody>
      </p:sp>
      <p:sp>
        <p:nvSpPr>
          <p:cNvPr id="132" name="Bent Arrow 131"/>
          <p:cNvSpPr/>
          <p:nvPr/>
        </p:nvSpPr>
        <p:spPr>
          <a:xfrm rot="5400000">
            <a:off x="3530197" y="2656816"/>
            <a:ext cx="2381267" cy="3631432"/>
          </a:xfrm>
          <a:prstGeom prst="bentArrow">
            <a:avLst>
              <a:gd name="adj1" fmla="val 14333"/>
              <a:gd name="adj2" fmla="val 13740"/>
              <a:gd name="adj3" fmla="val 20259"/>
              <a:gd name="adj4" fmla="val 43750"/>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solidFill>
                <a:schemeClr val="tx1"/>
              </a:solidFill>
            </a:endParaRPr>
          </a:p>
        </p:txBody>
      </p:sp>
    </p:spTree>
    <p:extLst>
      <p:ext uri="{BB962C8B-B14F-4D97-AF65-F5344CB8AC3E}">
        <p14:creationId xmlns:p14="http://schemas.microsoft.com/office/powerpoint/2010/main" val="4265906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animEffect transition="in" filter="wipe(left)">
                                      <p:cBhvr>
                                        <p:cTn id="9"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Simple Processing Flow</a:t>
            </a:r>
            <a:endParaRPr lang="en-GB" dirty="0"/>
          </a:p>
        </p:txBody>
      </p:sp>
      <p:sp>
        <p:nvSpPr>
          <p:cNvPr id="216" name="TextBox 215"/>
          <p:cNvSpPr txBox="1"/>
          <p:nvPr/>
        </p:nvSpPr>
        <p:spPr>
          <a:xfrm>
            <a:off x="464316" y="4353470"/>
            <a:ext cx="4107685" cy="1738934"/>
          </a:xfrm>
          <a:prstGeom prst="rect">
            <a:avLst/>
          </a:prstGeom>
          <a:noFill/>
        </p:spPr>
        <p:txBody>
          <a:bodyPr wrap="square" lIns="76197" tIns="38098" rIns="76197" bIns="38098" rtlCol="0">
            <a:spAutoFit/>
          </a:bodyPr>
          <a:lstStyle/>
          <a:p>
            <a:pPr marL="285739" indent="-285739">
              <a:buFont typeface="+mj-lt"/>
              <a:buAutoNum type="arabicPeriod"/>
            </a:pPr>
            <a:r>
              <a:rPr lang="en-US" dirty="0"/>
              <a:t>Copy input data from CPU memory to GPU memory</a:t>
            </a:r>
          </a:p>
          <a:p>
            <a:pPr marL="285739" indent="-285739">
              <a:buFont typeface="+mj-lt"/>
              <a:buAutoNum type="arabicPeriod"/>
            </a:pPr>
            <a:r>
              <a:rPr lang="en-US" dirty="0"/>
              <a:t>Load GPU program and execute,</a:t>
            </a:r>
            <a:br>
              <a:rPr lang="en-US" dirty="0"/>
            </a:br>
            <a:r>
              <a:rPr lang="en-US" dirty="0"/>
              <a:t>caching data on chip for performance</a:t>
            </a:r>
          </a:p>
        </p:txBody>
      </p:sp>
      <p:pic>
        <p:nvPicPr>
          <p:cNvPr id="133123" name="Picture 3" descr="\\europa\USB_Storage\Parallel programming.png"/>
          <p:cNvPicPr>
            <a:picLocks noChangeAspect="1" noChangeArrowheads="1"/>
          </p:cNvPicPr>
          <p:nvPr/>
        </p:nvPicPr>
        <p:blipFill>
          <a:blip r:embed="rId3" cstate="print"/>
          <a:stretch>
            <a:fillRect/>
          </a:stretch>
        </p:blipFill>
        <p:spPr bwMode="auto">
          <a:xfrm>
            <a:off x="4810137" y="1972202"/>
            <a:ext cx="3474849" cy="4265110"/>
          </a:xfrm>
          <a:prstGeom prst="rect">
            <a:avLst/>
          </a:prstGeom>
          <a:noFill/>
        </p:spPr>
      </p:pic>
      <p:pic>
        <p:nvPicPr>
          <p:cNvPr id="133124" name="Picture 4" descr="\\europa\USB_Storage\Parallel programming (CPU).png"/>
          <p:cNvPicPr>
            <a:picLocks noChangeAspect="1" noChangeArrowheads="1"/>
          </p:cNvPicPr>
          <p:nvPr/>
        </p:nvPicPr>
        <p:blipFill>
          <a:blip r:embed="rId4" cstate="print"/>
          <a:stretch>
            <a:fillRect/>
          </a:stretch>
        </p:blipFill>
        <p:spPr bwMode="auto">
          <a:xfrm>
            <a:off x="1178695" y="2299341"/>
            <a:ext cx="2202672" cy="1696887"/>
          </a:xfrm>
          <a:prstGeom prst="rect">
            <a:avLst/>
          </a:prstGeom>
          <a:noFill/>
        </p:spPr>
      </p:pic>
      <p:sp>
        <p:nvSpPr>
          <p:cNvPr id="124" name="Left-Right Arrow 123"/>
          <p:cNvSpPr/>
          <p:nvPr/>
        </p:nvSpPr>
        <p:spPr>
          <a:xfrm>
            <a:off x="3262304" y="2805647"/>
            <a:ext cx="1666887" cy="476253"/>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sz="1200" dirty="0"/>
              <a:t>PCI Bus</a:t>
            </a:r>
            <a:endParaRPr lang="en-GB" sz="1200" dirty="0"/>
          </a:p>
        </p:txBody>
      </p:sp>
      <p:sp>
        <p:nvSpPr>
          <p:cNvPr id="134" name="Bent Arrow 133"/>
          <p:cNvSpPr/>
          <p:nvPr/>
        </p:nvSpPr>
        <p:spPr>
          <a:xfrm rot="5400000" flipH="1">
            <a:off x="4274342" y="900632"/>
            <a:ext cx="416722" cy="3155178"/>
          </a:xfrm>
          <a:prstGeom prst="bentArrow">
            <a:avLst>
              <a:gd name="adj1" fmla="val 40608"/>
              <a:gd name="adj2" fmla="val 45062"/>
              <a:gd name="adj3" fmla="val 36853"/>
              <a:gd name="adj4" fmla="val 39799"/>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solidFill>
                <a:schemeClr val="tx1"/>
              </a:solidFill>
            </a:endParaRPr>
          </a:p>
        </p:txBody>
      </p:sp>
      <p:sp>
        <p:nvSpPr>
          <p:cNvPr id="135" name="Up-Down Arrow 134"/>
          <p:cNvSpPr/>
          <p:nvPr/>
        </p:nvSpPr>
        <p:spPr>
          <a:xfrm>
            <a:off x="5226849" y="4413002"/>
            <a:ext cx="535785" cy="1250165"/>
          </a:xfrm>
          <a:prstGeom prst="upDownArrow">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136" name="Up-Down Arrow 135"/>
          <p:cNvSpPr/>
          <p:nvPr/>
        </p:nvSpPr>
        <p:spPr>
          <a:xfrm>
            <a:off x="6119824" y="4413002"/>
            <a:ext cx="535785" cy="1250165"/>
          </a:xfrm>
          <a:prstGeom prst="upDownArrow">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137" name="Up-Down Arrow 136"/>
          <p:cNvSpPr/>
          <p:nvPr/>
        </p:nvSpPr>
        <p:spPr>
          <a:xfrm>
            <a:off x="7310458" y="4413002"/>
            <a:ext cx="535785" cy="1250165"/>
          </a:xfrm>
          <a:prstGeom prst="upDownArrow">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Tree>
    <p:extLst>
      <p:ext uri="{BB962C8B-B14F-4D97-AF65-F5344CB8AC3E}">
        <p14:creationId xmlns:p14="http://schemas.microsoft.com/office/powerpoint/2010/main" val="536204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left)">
                                      <p:cBhvr>
                                        <p:cTn id="7" dur="500"/>
                                        <p:tgtEl>
                                          <p:spTgt spid="134"/>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barn(outHorizontal)">
                                      <p:cBhvr>
                                        <p:cTn id="10" dur="500"/>
                                        <p:tgtEl>
                                          <p:spTgt spid="137"/>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barn(outHorizontal)">
                                      <p:cBhvr>
                                        <p:cTn id="13" dur="500"/>
                                        <p:tgtEl>
                                          <p:spTgt spid="136"/>
                                        </p:tgtEl>
                                      </p:cBhvr>
                                    </p:animEffect>
                                  </p:childTnLst>
                                </p:cTn>
                              </p:par>
                              <p:par>
                                <p:cTn id="14" presetID="16" presetClass="entr" presetSubtype="42" fill="hold" grpId="0" nodeType="withEffect">
                                  <p:stCondLst>
                                    <p:cond delay="0"/>
                                  </p:stCondLst>
                                  <p:childTnLst>
                                    <p:set>
                                      <p:cBhvr>
                                        <p:cTn id="15" dur="1" fill="hold">
                                          <p:stCondLst>
                                            <p:cond delay="0"/>
                                          </p:stCondLst>
                                        </p:cTn>
                                        <p:tgtEl>
                                          <p:spTgt spid="135"/>
                                        </p:tgtEl>
                                        <p:attrNameLst>
                                          <p:attrName>style.visibility</p:attrName>
                                        </p:attrNameLst>
                                      </p:cBhvr>
                                      <p:to>
                                        <p:strVal val="visible"/>
                                      </p:to>
                                    </p:set>
                                    <p:animEffect transition="in" filter="barn(outHorizontal)">
                                      <p:cBhvr>
                                        <p:cTn id="16"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Simple Processing Flow</a:t>
            </a:r>
            <a:endParaRPr lang="en-GB" dirty="0"/>
          </a:p>
        </p:txBody>
      </p:sp>
      <p:sp>
        <p:nvSpPr>
          <p:cNvPr id="216" name="TextBox 215"/>
          <p:cNvSpPr txBox="1"/>
          <p:nvPr/>
        </p:nvSpPr>
        <p:spPr>
          <a:xfrm>
            <a:off x="464316" y="4376429"/>
            <a:ext cx="4107685" cy="2292931"/>
          </a:xfrm>
          <a:prstGeom prst="rect">
            <a:avLst/>
          </a:prstGeom>
          <a:noFill/>
        </p:spPr>
        <p:txBody>
          <a:bodyPr wrap="square" lIns="76197" tIns="38098" rIns="76197" bIns="38098" rtlCol="0">
            <a:spAutoFit/>
          </a:bodyPr>
          <a:lstStyle/>
          <a:p>
            <a:pPr marL="285739" indent="-285739">
              <a:buFont typeface="+mj-lt"/>
              <a:buAutoNum type="arabicPeriod"/>
            </a:pPr>
            <a:r>
              <a:rPr lang="en-US" dirty="0"/>
              <a:t>Copy input data from CPU memory to GPU memory</a:t>
            </a:r>
          </a:p>
          <a:p>
            <a:pPr marL="285739" indent="-285739">
              <a:buFont typeface="+mj-lt"/>
              <a:buAutoNum type="arabicPeriod"/>
            </a:pPr>
            <a:r>
              <a:rPr lang="en-US" dirty="0"/>
              <a:t>Load GPU program and execute,</a:t>
            </a:r>
            <a:br>
              <a:rPr lang="en-US" dirty="0"/>
            </a:br>
            <a:r>
              <a:rPr lang="en-US" dirty="0"/>
              <a:t>caching data on chip for performance</a:t>
            </a:r>
          </a:p>
          <a:p>
            <a:pPr marL="285739" indent="-285739">
              <a:buFont typeface="+mj-lt"/>
              <a:buAutoNum type="arabicPeriod"/>
            </a:pPr>
            <a:r>
              <a:rPr lang="en-US" dirty="0"/>
              <a:t>Copy results from GPU memory to CPU memory</a:t>
            </a:r>
            <a:endParaRPr lang="en-GB" dirty="0"/>
          </a:p>
        </p:txBody>
      </p:sp>
      <p:pic>
        <p:nvPicPr>
          <p:cNvPr id="133123" name="Picture 3" descr="\\europa\USB_Storage\Parallel programming.png"/>
          <p:cNvPicPr>
            <a:picLocks noChangeAspect="1" noChangeArrowheads="1"/>
          </p:cNvPicPr>
          <p:nvPr/>
        </p:nvPicPr>
        <p:blipFill>
          <a:blip r:embed="rId3" cstate="print"/>
          <a:stretch>
            <a:fillRect/>
          </a:stretch>
        </p:blipFill>
        <p:spPr bwMode="auto">
          <a:xfrm>
            <a:off x="4810137" y="1968581"/>
            <a:ext cx="3474849" cy="4265110"/>
          </a:xfrm>
          <a:prstGeom prst="rect">
            <a:avLst/>
          </a:prstGeom>
          <a:noFill/>
        </p:spPr>
      </p:pic>
      <p:pic>
        <p:nvPicPr>
          <p:cNvPr id="133124" name="Picture 4" descr="\\europa\USB_Storage\Parallel programming (CPU).png"/>
          <p:cNvPicPr>
            <a:picLocks noChangeAspect="1" noChangeArrowheads="1"/>
          </p:cNvPicPr>
          <p:nvPr/>
        </p:nvPicPr>
        <p:blipFill>
          <a:blip r:embed="rId4" cstate="print"/>
          <a:stretch>
            <a:fillRect/>
          </a:stretch>
        </p:blipFill>
        <p:spPr bwMode="auto">
          <a:xfrm>
            <a:off x="1178695" y="2322300"/>
            <a:ext cx="2202672" cy="1696887"/>
          </a:xfrm>
          <a:prstGeom prst="rect">
            <a:avLst/>
          </a:prstGeom>
          <a:noFill/>
        </p:spPr>
      </p:pic>
      <p:sp>
        <p:nvSpPr>
          <p:cNvPr id="124" name="Left-Right Arrow 123"/>
          <p:cNvSpPr/>
          <p:nvPr/>
        </p:nvSpPr>
        <p:spPr>
          <a:xfrm>
            <a:off x="3262304" y="2828606"/>
            <a:ext cx="1666887" cy="476253"/>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r>
              <a:rPr lang="en-US" sz="1200" dirty="0"/>
              <a:t>PCI Bus</a:t>
            </a:r>
            <a:endParaRPr lang="en-GB" sz="1200" dirty="0"/>
          </a:p>
        </p:txBody>
      </p:sp>
      <p:sp>
        <p:nvSpPr>
          <p:cNvPr id="138" name="Bent Arrow 137"/>
          <p:cNvSpPr/>
          <p:nvPr/>
        </p:nvSpPr>
        <p:spPr>
          <a:xfrm rot="10800000" flipV="1">
            <a:off x="2428862" y="3163965"/>
            <a:ext cx="3950919" cy="2403096"/>
          </a:xfrm>
          <a:prstGeom prst="bentArrow">
            <a:avLst>
              <a:gd name="adj1" fmla="val 14333"/>
              <a:gd name="adj2" fmla="val 13740"/>
              <a:gd name="adj3" fmla="val 20259"/>
              <a:gd name="adj4" fmla="val 43750"/>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solidFill>
                <a:schemeClr val="tx1"/>
              </a:solidFill>
            </a:endParaRPr>
          </a:p>
        </p:txBody>
      </p:sp>
    </p:spTree>
    <p:extLst>
      <p:ext uri="{BB962C8B-B14F-4D97-AF65-F5344CB8AC3E}">
        <p14:creationId xmlns:p14="http://schemas.microsoft.com/office/powerpoint/2010/main" val="4028688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right)">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Hello World!</a:t>
            </a:r>
            <a:endParaRPr lang="en-GB" dirty="0"/>
          </a:p>
        </p:txBody>
      </p:sp>
      <p:sp>
        <p:nvSpPr>
          <p:cNvPr id="12" name="Content Placeholder 2"/>
          <p:cNvSpPr txBox="1">
            <a:spLocks/>
          </p:cNvSpPr>
          <p:nvPr/>
        </p:nvSpPr>
        <p:spPr bwMode="auto">
          <a:xfrm>
            <a:off x="457733" y="2057139"/>
            <a:ext cx="5854463" cy="3544093"/>
          </a:xfrm>
          <a:prstGeom prst="rect">
            <a:avLst/>
          </a:prstGeom>
          <a:noFill/>
          <a:ln w="9525">
            <a:noFill/>
            <a:miter lim="800000"/>
            <a:headEnd/>
            <a:tailEnd/>
          </a:ln>
        </p:spPr>
        <p:txBody>
          <a:bodyPr vert="horz" wrap="square" lIns="76197" tIns="38098" rIns="76197" bIns="38098" numCol="1" anchor="t" anchorCtr="0" compatLnSpc="1">
            <a:prstTxWarp prst="textNoShape">
              <a:avLst/>
            </a:prstTxWarp>
          </a:bodyPr>
          <a:lstStyle>
            <a:lvl1pPr marL="342900" indent="-342900" algn="l" rtl="0" fontAlgn="base">
              <a:spcBef>
                <a:spcPct val="20000"/>
              </a:spcBef>
              <a:spcAft>
                <a:spcPct val="0"/>
              </a:spcAft>
              <a:buSzPct val="100000"/>
              <a:buBlip>
                <a:blip r:embed="rId2"/>
              </a:buBlip>
              <a:defRPr sz="2400" b="1">
                <a:solidFill>
                  <a:schemeClr val="tx1"/>
                </a:solidFill>
                <a:latin typeface="Trebuchet MS" pitchFamily="34" charset="0"/>
                <a:ea typeface="+mn-ea"/>
                <a:cs typeface="+mn-cs"/>
              </a:defRPr>
            </a:lvl1pPr>
            <a:lvl2pPr marL="914400" indent="-342900" algn="l" rtl="0" fontAlgn="base">
              <a:spcBef>
                <a:spcPct val="20000"/>
              </a:spcBef>
              <a:spcAft>
                <a:spcPct val="0"/>
              </a:spcAft>
              <a:buSzPct val="100000"/>
              <a:buBlip>
                <a:blip r:embed="rId2"/>
              </a:buBlip>
              <a:defRPr sz="2000" b="1">
                <a:solidFill>
                  <a:schemeClr val="tx1"/>
                </a:solidFill>
                <a:latin typeface="Trebuchet MS" pitchFamily="34" charset="0"/>
              </a:defRPr>
            </a:lvl2pPr>
            <a:lvl3pPr marL="1371600" indent="-282575" algn="l" rtl="0" fontAlgn="base">
              <a:spcBef>
                <a:spcPct val="20000"/>
              </a:spcBef>
              <a:spcAft>
                <a:spcPct val="0"/>
              </a:spcAft>
              <a:buSzPct val="100000"/>
              <a:buBlip>
                <a:blip r:embed="rId2"/>
              </a:buBlip>
              <a:defRPr sz="2400" b="1">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buNone/>
            </a:pPr>
            <a:r>
              <a:rPr lang="en-GB" sz="1300" dirty="0">
                <a:latin typeface="Courier New" pitchFamily="49" charset="0"/>
                <a:cs typeface="Courier New" pitchFamily="49" charset="0"/>
              </a:rPr>
              <a:t>	</a:t>
            </a:r>
            <a:r>
              <a:rPr lang="en-GB" sz="1700" dirty="0" err="1">
                <a:solidFill>
                  <a:schemeClr val="tx2"/>
                </a:solidFill>
                <a:latin typeface="Courier New" pitchFamily="49" charset="0"/>
                <a:cs typeface="Courier New" pitchFamily="49" charset="0"/>
              </a:rPr>
              <a:t>int</a:t>
            </a:r>
            <a:r>
              <a:rPr lang="en-GB" sz="1700" dirty="0">
                <a:solidFill>
                  <a:schemeClr val="tx2"/>
                </a:solidFill>
                <a:latin typeface="Courier New" pitchFamily="49" charset="0"/>
                <a:cs typeface="Courier New" pitchFamily="49" charset="0"/>
              </a:rPr>
              <a:t> </a:t>
            </a:r>
            <a:r>
              <a:rPr lang="en-GB" sz="1700" dirty="0">
                <a:latin typeface="Courier New" pitchFamily="49" charset="0"/>
                <a:cs typeface="Courier New" pitchFamily="49" charset="0"/>
              </a:rPr>
              <a:t>main(</a:t>
            </a:r>
            <a:r>
              <a:rPr lang="en-GB" sz="1700" dirty="0">
                <a:solidFill>
                  <a:schemeClr val="tx2"/>
                </a:solidFill>
                <a:latin typeface="Courier New" pitchFamily="49" charset="0"/>
                <a:cs typeface="Courier New" pitchFamily="49" charset="0"/>
              </a:rPr>
              <a:t>void</a:t>
            </a:r>
            <a:r>
              <a:rPr lang="en-GB" sz="1700" dirty="0">
                <a:latin typeface="Courier New" pitchFamily="49" charset="0"/>
                <a:cs typeface="Courier New" pitchFamily="49" charset="0"/>
              </a:rPr>
              <a:t>) {</a:t>
            </a:r>
          </a:p>
          <a:p>
            <a:pPr marL="0" indent="0">
              <a:buNone/>
            </a:pPr>
            <a:r>
              <a:rPr lang="en-GB" sz="1700" dirty="0">
                <a:latin typeface="Courier New" pitchFamily="49" charset="0"/>
                <a:cs typeface="Courier New" pitchFamily="49" charset="0"/>
              </a:rPr>
              <a:t>		</a:t>
            </a:r>
            <a:r>
              <a:rPr lang="en-GB" sz="1700" dirty="0" err="1">
                <a:latin typeface="Courier New" pitchFamily="49" charset="0"/>
                <a:cs typeface="Courier New" pitchFamily="49" charset="0"/>
              </a:rPr>
              <a:t>printf</a:t>
            </a:r>
            <a:r>
              <a:rPr lang="en-GB" sz="1700" dirty="0">
                <a:latin typeface="Courier New" pitchFamily="49" charset="0"/>
                <a:cs typeface="Courier New" pitchFamily="49" charset="0"/>
              </a:rPr>
              <a:t>("Hello World!\n");</a:t>
            </a:r>
          </a:p>
          <a:p>
            <a:pPr marL="0" indent="0">
              <a:buNone/>
            </a:pPr>
            <a:r>
              <a:rPr lang="en-GB" sz="1700" dirty="0">
                <a:latin typeface="Courier New" pitchFamily="49" charset="0"/>
                <a:cs typeface="Courier New" pitchFamily="49" charset="0"/>
              </a:rPr>
              <a:t>		</a:t>
            </a:r>
            <a:r>
              <a:rPr lang="en-GB" sz="1700" dirty="0">
                <a:solidFill>
                  <a:schemeClr val="tx2"/>
                </a:solidFill>
                <a:latin typeface="Courier New" pitchFamily="49" charset="0"/>
                <a:cs typeface="Courier New" pitchFamily="49" charset="0"/>
              </a:rPr>
              <a:t>return</a:t>
            </a:r>
            <a:r>
              <a:rPr lang="en-GB" sz="1700" dirty="0">
                <a:latin typeface="Courier New" pitchFamily="49" charset="0"/>
                <a:cs typeface="Courier New" pitchFamily="49" charset="0"/>
              </a:rPr>
              <a:t> 0;</a:t>
            </a:r>
          </a:p>
          <a:p>
            <a:pPr marL="0" indent="0">
              <a:buNone/>
            </a:pPr>
            <a:r>
              <a:rPr lang="en-GB" sz="1700" dirty="0">
                <a:latin typeface="Courier New" pitchFamily="49" charset="0"/>
                <a:cs typeface="Courier New" pitchFamily="49" charset="0"/>
              </a:rPr>
              <a:t>	}</a:t>
            </a:r>
          </a:p>
          <a:p>
            <a:endParaRPr lang="en-GB" dirty="0"/>
          </a:p>
          <a:p>
            <a:r>
              <a:rPr lang="en-GB" dirty="0"/>
              <a:t>Standard C that runs on the host</a:t>
            </a:r>
          </a:p>
          <a:p>
            <a:endParaRPr lang="en-GB" dirty="0"/>
          </a:p>
          <a:p>
            <a:r>
              <a:rPr lang="en-GB" dirty="0"/>
              <a:t>NVIDIA compiler (</a:t>
            </a:r>
            <a:r>
              <a:rPr lang="en-GB" dirty="0" err="1"/>
              <a:t>nvcc</a:t>
            </a:r>
            <a:r>
              <a:rPr lang="en-GB" dirty="0"/>
              <a:t>) can be used to compile programs with no </a:t>
            </a:r>
            <a:r>
              <a:rPr lang="en-GB" i="1" dirty="0"/>
              <a:t>device</a:t>
            </a:r>
            <a:r>
              <a:rPr lang="en-GB" dirty="0"/>
              <a:t> </a:t>
            </a:r>
            <a:r>
              <a:rPr lang="en-GB" dirty="0" smtClean="0"/>
              <a:t>code (we’re using Visual Studio though)</a:t>
            </a:r>
          </a:p>
        </p:txBody>
      </p:sp>
      <p:sp>
        <p:nvSpPr>
          <p:cNvPr id="13" name="Content Placeholder 9"/>
          <p:cNvSpPr txBox="1">
            <a:spLocks/>
          </p:cNvSpPr>
          <p:nvPr/>
        </p:nvSpPr>
        <p:spPr bwMode="auto">
          <a:xfrm>
            <a:off x="6372200" y="1828801"/>
            <a:ext cx="2455250" cy="3544093"/>
          </a:xfrm>
          <a:prstGeom prst="rect">
            <a:avLst/>
          </a:prstGeom>
          <a:noFill/>
          <a:ln w="9525">
            <a:noFill/>
            <a:miter lim="800000"/>
            <a:headEnd/>
            <a:tailEnd/>
          </a:ln>
        </p:spPr>
        <p:txBody>
          <a:bodyPr vert="horz" wrap="square" lIns="76197" tIns="38098" rIns="76197" bIns="38098" numCol="1" anchor="t" anchorCtr="0" compatLnSpc="1">
            <a:prstTxWarp prst="textNoShape">
              <a:avLst/>
            </a:prstTxWarp>
          </a:bodyPr>
          <a:lstStyle>
            <a:lvl1pPr marL="342900" indent="-342900" algn="l" rtl="0" fontAlgn="base">
              <a:spcBef>
                <a:spcPct val="20000"/>
              </a:spcBef>
              <a:spcAft>
                <a:spcPct val="0"/>
              </a:spcAft>
              <a:buSzPct val="100000"/>
              <a:buBlip>
                <a:blip r:embed="rId2"/>
              </a:buBlip>
              <a:defRPr sz="2400" b="1">
                <a:solidFill>
                  <a:schemeClr val="tx1"/>
                </a:solidFill>
                <a:latin typeface="Trebuchet MS" pitchFamily="34" charset="0"/>
                <a:ea typeface="+mn-ea"/>
                <a:cs typeface="+mn-cs"/>
              </a:defRPr>
            </a:lvl1pPr>
            <a:lvl2pPr marL="914400" indent="-342900" algn="l" rtl="0" fontAlgn="base">
              <a:spcBef>
                <a:spcPct val="20000"/>
              </a:spcBef>
              <a:spcAft>
                <a:spcPct val="0"/>
              </a:spcAft>
              <a:buSzPct val="100000"/>
              <a:buBlip>
                <a:blip r:embed="rId2"/>
              </a:buBlip>
              <a:defRPr sz="2000" b="1">
                <a:solidFill>
                  <a:schemeClr val="tx1"/>
                </a:solidFill>
                <a:latin typeface="Trebuchet MS" pitchFamily="34" charset="0"/>
              </a:defRPr>
            </a:lvl2pPr>
            <a:lvl3pPr marL="1371600" indent="-282575" algn="l" rtl="0" fontAlgn="base">
              <a:spcBef>
                <a:spcPct val="20000"/>
              </a:spcBef>
              <a:spcAft>
                <a:spcPct val="0"/>
              </a:spcAft>
              <a:buSzPct val="100000"/>
              <a:buBlip>
                <a:blip r:embed="rId2"/>
              </a:buBlip>
              <a:defRPr sz="2400" b="1">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spcBef>
                <a:spcPct val="0"/>
              </a:spcBef>
              <a:buSzTx/>
              <a:buNone/>
            </a:pPr>
            <a:endParaRPr lang="en-GB" sz="1500" dirty="0">
              <a:solidFill>
                <a:srgbClr val="808080"/>
              </a:solidFill>
              <a:cs typeface="Courier New" pitchFamily="49" charset="0"/>
            </a:endParaRPr>
          </a:p>
          <a:p>
            <a:pPr marL="0" indent="0">
              <a:spcBef>
                <a:spcPct val="0"/>
              </a:spcBef>
              <a:buSzTx/>
              <a:buNone/>
            </a:pPr>
            <a:endParaRPr lang="en-GB" sz="1500" dirty="0">
              <a:solidFill>
                <a:srgbClr val="808080"/>
              </a:solidFill>
              <a:cs typeface="Courier New" pitchFamily="49" charset="0"/>
            </a:endParaRPr>
          </a:p>
          <a:p>
            <a:pPr marL="0" indent="0">
              <a:spcBef>
                <a:spcPct val="0"/>
              </a:spcBef>
              <a:buSzTx/>
              <a:buNone/>
            </a:pPr>
            <a:endParaRPr lang="en-GB" sz="1500" dirty="0">
              <a:solidFill>
                <a:srgbClr val="808080"/>
              </a:solidFill>
              <a:cs typeface="Courier New" pitchFamily="49" charset="0"/>
            </a:endParaRPr>
          </a:p>
          <a:p>
            <a:pPr marL="0" indent="0">
              <a:spcBef>
                <a:spcPct val="0"/>
              </a:spcBef>
              <a:buSzTx/>
              <a:buNone/>
            </a:pPr>
            <a:endParaRPr lang="en-GB" sz="1500" dirty="0">
              <a:solidFill>
                <a:srgbClr val="808080"/>
              </a:solidFill>
              <a:cs typeface="Courier New" pitchFamily="49" charset="0"/>
            </a:endParaRPr>
          </a:p>
          <a:p>
            <a:pPr marL="0" indent="0">
              <a:spcBef>
                <a:spcPct val="0"/>
              </a:spcBef>
              <a:buSzTx/>
              <a:buNone/>
            </a:pPr>
            <a:endParaRPr lang="en-GB" sz="1500" dirty="0">
              <a:solidFill>
                <a:srgbClr val="808080"/>
              </a:solidFill>
              <a:cs typeface="Courier New" pitchFamily="49" charset="0"/>
            </a:endParaRPr>
          </a:p>
          <a:p>
            <a:pPr marL="0" indent="0">
              <a:spcBef>
                <a:spcPct val="0"/>
              </a:spcBef>
              <a:buSzTx/>
              <a:buNone/>
            </a:pPr>
            <a:r>
              <a:rPr lang="en-GB" dirty="0">
                <a:solidFill>
                  <a:srgbClr val="808080"/>
                </a:solidFill>
                <a:cs typeface="Courier New" pitchFamily="49" charset="0"/>
              </a:rPr>
              <a:t>Output:</a:t>
            </a:r>
          </a:p>
          <a:p>
            <a:pPr marL="0" indent="0">
              <a:spcBef>
                <a:spcPct val="0"/>
              </a:spcBef>
              <a:buSzTx/>
              <a:buNone/>
            </a:pPr>
            <a:endParaRPr lang="en-GB" dirty="0">
              <a:solidFill>
                <a:srgbClr val="808080"/>
              </a:solidFill>
              <a:latin typeface="Courier New" pitchFamily="49" charset="0"/>
              <a:cs typeface="Courier New" pitchFamily="49" charset="0"/>
            </a:endParaRPr>
          </a:p>
          <a:p>
            <a:pPr marL="0" indent="0">
              <a:spcBef>
                <a:spcPct val="0"/>
              </a:spcBef>
              <a:buSzTx/>
              <a:buNone/>
            </a:pPr>
            <a:r>
              <a:rPr lang="en-GB" dirty="0">
                <a:solidFill>
                  <a:srgbClr val="808080"/>
                </a:solidFill>
                <a:latin typeface="Courier New" pitchFamily="49" charset="0"/>
                <a:cs typeface="Courier New" pitchFamily="49" charset="0"/>
              </a:rPr>
              <a:t>$ </a:t>
            </a:r>
            <a:r>
              <a:rPr lang="en-GB" dirty="0" err="1">
                <a:solidFill>
                  <a:srgbClr val="808080"/>
                </a:solidFill>
                <a:latin typeface="Courier New" pitchFamily="49" charset="0"/>
                <a:cs typeface="Courier New" pitchFamily="49" charset="0"/>
              </a:rPr>
              <a:t>nvcc</a:t>
            </a:r>
            <a:r>
              <a:rPr lang="en-GB" dirty="0">
                <a:solidFill>
                  <a:srgbClr val="808080"/>
                </a:solidFill>
                <a:latin typeface="Courier New" pitchFamily="49" charset="0"/>
                <a:cs typeface="Courier New" pitchFamily="49" charset="0"/>
              </a:rPr>
              <a:t> hello_world.cu</a:t>
            </a:r>
          </a:p>
          <a:p>
            <a:pPr marL="0" indent="0">
              <a:spcBef>
                <a:spcPct val="0"/>
              </a:spcBef>
              <a:buSzTx/>
              <a:buNone/>
            </a:pPr>
            <a:r>
              <a:rPr lang="en-GB" dirty="0">
                <a:solidFill>
                  <a:srgbClr val="808080"/>
                </a:solidFill>
                <a:latin typeface="Courier New" pitchFamily="49" charset="0"/>
                <a:cs typeface="Courier New" pitchFamily="49" charset="0"/>
              </a:rPr>
              <a:t>$ </a:t>
            </a:r>
            <a:r>
              <a:rPr lang="en-GB" dirty="0" err="1">
                <a:solidFill>
                  <a:srgbClr val="808080"/>
                </a:solidFill>
                <a:latin typeface="Courier New" pitchFamily="49" charset="0"/>
                <a:cs typeface="Courier New" pitchFamily="49" charset="0"/>
              </a:rPr>
              <a:t>a.out</a:t>
            </a:r>
            <a:endParaRPr lang="en-GB" dirty="0">
              <a:solidFill>
                <a:srgbClr val="808080"/>
              </a:solidFill>
              <a:latin typeface="Courier New" pitchFamily="49" charset="0"/>
              <a:cs typeface="Courier New" pitchFamily="49" charset="0"/>
            </a:endParaRPr>
          </a:p>
          <a:p>
            <a:pPr marL="0" indent="0">
              <a:spcBef>
                <a:spcPct val="0"/>
              </a:spcBef>
              <a:buSzTx/>
              <a:buNone/>
            </a:pPr>
            <a:r>
              <a:rPr lang="en-GB" dirty="0">
                <a:solidFill>
                  <a:srgbClr val="808080"/>
                </a:solidFill>
                <a:latin typeface="Courier New" pitchFamily="49" charset="0"/>
                <a:cs typeface="Courier New" pitchFamily="49" charset="0"/>
              </a:rPr>
              <a:t>Hello World!</a:t>
            </a:r>
          </a:p>
          <a:p>
            <a:pPr marL="0" indent="0">
              <a:spcBef>
                <a:spcPct val="0"/>
              </a:spcBef>
              <a:buSzTx/>
              <a:buNone/>
            </a:pPr>
            <a:r>
              <a:rPr lang="en-GB" dirty="0">
                <a:solidFill>
                  <a:srgbClr val="808080"/>
                </a:solidFill>
                <a:latin typeface="Courier New" pitchFamily="49" charset="0"/>
                <a:cs typeface="Courier New" pitchFamily="49" charset="0"/>
              </a:rPr>
              <a:t>$</a:t>
            </a:r>
            <a:endParaRPr lang="en-GB" dirty="0">
              <a:solidFill>
                <a:srgbClr val="808080"/>
              </a:solidFill>
              <a:latin typeface="Courier New" pitchFamily="49" charset="0"/>
              <a:cs typeface="Courier New" pitchFamily="49" charset="0"/>
            </a:endParaRPr>
          </a:p>
        </p:txBody>
      </p:sp>
    </p:spTree>
    <p:extLst>
      <p:ext uri="{BB962C8B-B14F-4D97-AF65-F5344CB8AC3E}">
        <p14:creationId xmlns:p14="http://schemas.microsoft.com/office/powerpoint/2010/main" val="2821842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animEffect transition="in" filter="fade">
                                      <p:cBhvr>
                                        <p:cTn id="7" dur="500"/>
                                        <p:tgtEl>
                                          <p:spTgt spid="1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7" end="7"/>
                                            </p:txEl>
                                          </p:spTgt>
                                        </p:tgtEl>
                                        <p:attrNameLst>
                                          <p:attrName>style.visibility</p:attrName>
                                        </p:attrNameLst>
                                      </p:cBhvr>
                                      <p:to>
                                        <p:strVal val="visible"/>
                                      </p:to>
                                    </p:set>
                                    <p:animEffect transition="in" filter="fade">
                                      <p:cBhvr>
                                        <p:cTn id="10" dur="500"/>
                                        <p:tgtEl>
                                          <p:spTgt spid="12">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animEffect transition="in" filter="fade">
                                      <p:cBhvr>
                                        <p:cTn id="13" dur="500"/>
                                        <p:tgtEl>
                                          <p:spTgt spid="1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7" end="7"/>
                                            </p:txEl>
                                          </p:spTgt>
                                        </p:tgtEl>
                                        <p:attrNameLst>
                                          <p:attrName>style.visibility</p:attrName>
                                        </p:attrNameLst>
                                      </p:cBhvr>
                                      <p:to>
                                        <p:strVal val="visible"/>
                                      </p:to>
                                    </p:set>
                                    <p:animEffect transition="in" filter="fade">
                                      <p:cBhvr>
                                        <p:cTn id="16" dur="500"/>
                                        <p:tgtEl>
                                          <p:spTgt spid="1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xEl>
                                              <p:pRg st="8" end="8"/>
                                            </p:txEl>
                                          </p:spTgt>
                                        </p:tgtEl>
                                        <p:attrNameLst>
                                          <p:attrName>style.visibility</p:attrName>
                                        </p:attrNameLst>
                                      </p:cBhvr>
                                      <p:to>
                                        <p:strVal val="visible"/>
                                      </p:to>
                                    </p:set>
                                    <p:animEffect transition="in" filter="fade">
                                      <p:cBhvr>
                                        <p:cTn id="19" dur="500"/>
                                        <p:tgtEl>
                                          <p:spTgt spid="1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xEl>
                                              <p:pRg st="9" end="9"/>
                                            </p:txEl>
                                          </p:spTgt>
                                        </p:tgtEl>
                                        <p:attrNameLst>
                                          <p:attrName>style.visibility</p:attrName>
                                        </p:attrNameLst>
                                      </p:cBhvr>
                                      <p:to>
                                        <p:strVal val="visible"/>
                                      </p:to>
                                    </p:set>
                                    <p:animEffect transition="in" filter="fade">
                                      <p:cBhvr>
                                        <p:cTn id="22" dur="500"/>
                                        <p:tgtEl>
                                          <p:spTgt spid="13">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xEl>
                                              <p:pRg st="10" end="10"/>
                                            </p:txEl>
                                          </p:spTgt>
                                        </p:tgtEl>
                                        <p:attrNameLst>
                                          <p:attrName>style.visibility</p:attrName>
                                        </p:attrNameLst>
                                      </p:cBhvr>
                                      <p:to>
                                        <p:strVal val="visible"/>
                                      </p:to>
                                    </p:set>
                                    <p:animEffect transition="in" filter="fade">
                                      <p:cBhvr>
                                        <p:cTn id="25" dur="500"/>
                                        <p:tgtEl>
                                          <p:spTgt spid="1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Hello World! with Device Code</a:t>
            </a:r>
            <a:endParaRPr lang="en-GB" dirty="0"/>
          </a:p>
        </p:txBody>
      </p:sp>
      <p:sp>
        <p:nvSpPr>
          <p:cNvPr id="6" name="Content Placeholder 2"/>
          <p:cNvSpPr txBox="1">
            <a:spLocks/>
          </p:cNvSpPr>
          <p:nvPr/>
        </p:nvSpPr>
        <p:spPr bwMode="auto">
          <a:xfrm>
            <a:off x="457733" y="2057139"/>
            <a:ext cx="8368771" cy="3544093"/>
          </a:xfrm>
          <a:prstGeom prst="rect">
            <a:avLst/>
          </a:prstGeom>
          <a:noFill/>
          <a:ln w="9525">
            <a:noFill/>
            <a:miter lim="800000"/>
            <a:headEnd/>
            <a:tailEnd/>
          </a:ln>
        </p:spPr>
        <p:txBody>
          <a:bodyPr vert="horz" wrap="square" lIns="76191" tIns="38095" rIns="76191" bIns="38095" numCol="1" anchor="t" anchorCtr="0" compatLnSpc="1">
            <a:prstTxWarp prst="textNoShape">
              <a:avLst/>
            </a:prstTxWarp>
          </a:bodyPr>
          <a:lstStyle>
            <a:lvl1pPr marL="342874" indent="-342874" algn="l" rtl="0" eaLnBrk="1" fontAlgn="base" hangingPunct="1">
              <a:spcBef>
                <a:spcPct val="20000"/>
              </a:spcBef>
              <a:spcAft>
                <a:spcPct val="0"/>
              </a:spcAft>
              <a:buSzPct val="100000"/>
              <a:buFont typeface="Wingdings" pitchFamily="2" charset="2"/>
              <a:buChar char="§"/>
              <a:defRPr sz="2400" b="0">
                <a:solidFill>
                  <a:schemeClr val="tx1"/>
                </a:solidFill>
                <a:latin typeface="+mn-lt"/>
                <a:ea typeface="+mn-ea"/>
                <a:cs typeface="+mn-cs"/>
              </a:defRPr>
            </a:lvl1pPr>
            <a:lvl2pPr marL="914328" indent="-342874" algn="l" rtl="0" eaLnBrk="1" fontAlgn="base" hangingPunct="1">
              <a:spcBef>
                <a:spcPct val="20000"/>
              </a:spcBef>
              <a:spcAft>
                <a:spcPct val="0"/>
              </a:spcAft>
              <a:buSzPct val="90000"/>
              <a:buFont typeface="Wingdings" pitchFamily="2" charset="2"/>
              <a:buChar char="§"/>
              <a:defRPr sz="2000" b="0">
                <a:solidFill>
                  <a:schemeClr val="tx1"/>
                </a:solidFill>
                <a:latin typeface="+mn-lt"/>
              </a:defRPr>
            </a:lvl2pPr>
            <a:lvl3pPr marL="1371490" indent="-282553" algn="l" rtl="0" eaLnBrk="1" fontAlgn="base" hangingPunct="1">
              <a:spcBef>
                <a:spcPct val="20000"/>
              </a:spcBef>
              <a:spcAft>
                <a:spcPct val="0"/>
              </a:spcAft>
              <a:buSzPct val="100000"/>
              <a:buFont typeface="Arial" pitchFamily="34" charset="0"/>
              <a:buChar char="-"/>
              <a:defRPr sz="1800" b="0">
                <a:solidFill>
                  <a:schemeClr val="tx1"/>
                </a:solidFill>
                <a:latin typeface="+mn-lt"/>
              </a:defRPr>
            </a:lvl3pPr>
            <a:lvl4pPr marL="1774684" indent="-228581" algn="l" rtl="0" eaLnBrk="1" fontAlgn="base" hangingPunct="1">
              <a:spcBef>
                <a:spcPct val="20000"/>
              </a:spcBef>
              <a:spcAft>
                <a:spcPct val="0"/>
              </a:spcAft>
              <a:buFont typeface="Arial" pitchFamily="34" charset="0"/>
              <a:buChar char="-"/>
              <a:defRPr sz="2000">
                <a:solidFill>
                  <a:schemeClr val="tx1"/>
                </a:solidFill>
                <a:latin typeface="+mn-lt"/>
              </a:defRPr>
            </a:lvl4pPr>
            <a:lvl5pPr marL="2117555" indent="-228581" algn="l" rtl="0" eaLnBrk="1" fontAlgn="base" hangingPunct="1">
              <a:spcBef>
                <a:spcPct val="20000"/>
              </a:spcBef>
              <a:spcAft>
                <a:spcPct val="0"/>
              </a:spcAft>
              <a:buSzPct val="90000"/>
              <a:buFont typeface="Arial" pitchFamily="34" charset="0"/>
              <a:buChar char="»"/>
              <a:defRPr sz="2000">
                <a:solidFill>
                  <a:schemeClr val="tx1"/>
                </a:solidFill>
                <a:latin typeface="+mn-lt"/>
              </a:defRPr>
            </a:lvl5pPr>
            <a:lvl6pPr marL="2574719" indent="-228581" algn="l" rtl="0" eaLnBrk="1" fontAlgn="base" hangingPunct="1">
              <a:spcBef>
                <a:spcPct val="20000"/>
              </a:spcBef>
              <a:spcAft>
                <a:spcPct val="0"/>
              </a:spcAft>
              <a:buChar char="»"/>
              <a:defRPr sz="2000">
                <a:solidFill>
                  <a:schemeClr val="bg1"/>
                </a:solidFill>
                <a:latin typeface="+mn-lt"/>
              </a:defRPr>
            </a:lvl6pPr>
            <a:lvl7pPr marL="3031883" indent="-228581" algn="l" rtl="0" eaLnBrk="1" fontAlgn="base" hangingPunct="1">
              <a:spcBef>
                <a:spcPct val="20000"/>
              </a:spcBef>
              <a:spcAft>
                <a:spcPct val="0"/>
              </a:spcAft>
              <a:buChar char="»"/>
              <a:defRPr sz="2000">
                <a:solidFill>
                  <a:schemeClr val="bg1"/>
                </a:solidFill>
                <a:latin typeface="+mn-lt"/>
              </a:defRPr>
            </a:lvl7pPr>
            <a:lvl8pPr marL="3489047" indent="-228581" algn="l" rtl="0" eaLnBrk="1" fontAlgn="base" hangingPunct="1">
              <a:spcBef>
                <a:spcPct val="20000"/>
              </a:spcBef>
              <a:spcAft>
                <a:spcPct val="0"/>
              </a:spcAft>
              <a:buChar char="»"/>
              <a:defRPr sz="2000">
                <a:solidFill>
                  <a:schemeClr val="bg1"/>
                </a:solidFill>
                <a:latin typeface="+mn-lt"/>
              </a:defRPr>
            </a:lvl8pPr>
            <a:lvl9pPr marL="3946210" indent="-228581" algn="l" rtl="0" eaLnBrk="1" fontAlgn="base" hangingPunct="1">
              <a:spcBef>
                <a:spcPct val="20000"/>
              </a:spcBef>
              <a:spcAft>
                <a:spcPct val="0"/>
              </a:spcAft>
              <a:buChar char="»"/>
              <a:defRPr sz="2000">
                <a:solidFill>
                  <a:schemeClr val="bg1"/>
                </a:solidFill>
                <a:latin typeface="+mn-lt"/>
              </a:defRPr>
            </a:lvl9pPr>
          </a:lstStyle>
          <a:p>
            <a:pPr marL="0" indent="0" defTabSz="761970">
              <a:buNone/>
              <a:defRPr/>
            </a:pPr>
            <a:r>
              <a:rPr lang="en-GB" sz="1700" b="1" kern="0" dirty="0" smtClean="0">
                <a:latin typeface="Courier New" pitchFamily="49" charset="0"/>
                <a:cs typeface="Courier New" pitchFamily="49" charset="0"/>
              </a:rPr>
              <a:t>__</a:t>
            </a:r>
            <a:r>
              <a:rPr lang="en-GB" sz="1700" b="1" kern="0" dirty="0">
                <a:latin typeface="Courier New" pitchFamily="49" charset="0"/>
                <a:cs typeface="Courier New" pitchFamily="49" charset="0"/>
              </a:rPr>
              <a:t>global__ void </a:t>
            </a:r>
            <a:r>
              <a:rPr lang="en-GB" sz="1700" b="1" kern="0" dirty="0" err="1">
                <a:latin typeface="Courier New" pitchFamily="49" charset="0"/>
                <a:cs typeface="Courier New" pitchFamily="49" charset="0"/>
              </a:rPr>
              <a:t>mykernel</a:t>
            </a:r>
            <a:r>
              <a:rPr lang="en-GB" sz="1700" b="1" kern="0" dirty="0">
                <a:latin typeface="Courier New" pitchFamily="49" charset="0"/>
                <a:cs typeface="Courier New" pitchFamily="49" charset="0"/>
              </a:rPr>
              <a:t>(void) </a:t>
            </a:r>
            <a:endParaRPr lang="en-GB" sz="1700" b="1" kern="0" dirty="0" smtClean="0">
              <a:latin typeface="Courier New" pitchFamily="49" charset="0"/>
              <a:cs typeface="Courier New" pitchFamily="49" charset="0"/>
            </a:endParaRPr>
          </a:p>
          <a:p>
            <a:pPr marL="0" indent="0" defTabSz="761970">
              <a:buNone/>
              <a:defRPr/>
            </a:pPr>
            <a:r>
              <a:rPr lang="en-GB" sz="1700" b="1" kern="0" dirty="0" smtClean="0">
                <a:latin typeface="Courier New" pitchFamily="49" charset="0"/>
                <a:cs typeface="Courier New" pitchFamily="49" charset="0"/>
              </a:rPr>
              <a:t>{</a:t>
            </a:r>
            <a:endParaRPr lang="en-GB" sz="1700" b="1" kern="0" dirty="0">
              <a:latin typeface="Courier New" pitchFamily="49" charset="0"/>
              <a:cs typeface="Courier New" pitchFamily="49" charset="0"/>
            </a:endParaRPr>
          </a:p>
          <a:p>
            <a:pPr marL="0" indent="0" defTabSz="761970">
              <a:buNone/>
              <a:defRPr/>
            </a:pPr>
            <a:r>
              <a:rPr lang="en-GB" sz="1700" b="1" kern="0" dirty="0" smtClean="0">
                <a:latin typeface="Courier New" pitchFamily="49" charset="0"/>
                <a:cs typeface="Courier New" pitchFamily="49" charset="0"/>
              </a:rPr>
              <a:t>}</a:t>
            </a:r>
            <a:endParaRPr lang="en-GB" sz="1700" b="1" kern="0" dirty="0">
              <a:latin typeface="Courier New" pitchFamily="49" charset="0"/>
              <a:cs typeface="Courier New" pitchFamily="49" charset="0"/>
            </a:endParaRPr>
          </a:p>
          <a:p>
            <a:pPr marL="0" indent="0" defTabSz="761970">
              <a:buNone/>
              <a:defRPr/>
            </a:pPr>
            <a:endParaRPr lang="en-GB" sz="1700" b="1" kern="0" dirty="0">
              <a:latin typeface="Courier New" pitchFamily="49" charset="0"/>
              <a:cs typeface="Courier New" pitchFamily="49" charset="0"/>
            </a:endParaRPr>
          </a:p>
          <a:p>
            <a:pPr marL="0" indent="0" defTabSz="761970">
              <a:buNone/>
              <a:defRPr/>
            </a:pPr>
            <a:r>
              <a:rPr lang="en-GB" sz="1700" b="1" kern="0" dirty="0" err="1" smtClean="0">
                <a:latin typeface="Courier New" pitchFamily="49" charset="0"/>
                <a:cs typeface="Courier New" pitchFamily="49" charset="0"/>
              </a:rPr>
              <a:t>int</a:t>
            </a:r>
            <a:r>
              <a:rPr lang="en-GB" sz="1700" b="1" kern="0" dirty="0" smtClean="0">
                <a:latin typeface="Courier New" pitchFamily="49" charset="0"/>
                <a:cs typeface="Courier New" pitchFamily="49" charset="0"/>
              </a:rPr>
              <a:t> </a:t>
            </a:r>
            <a:r>
              <a:rPr lang="en-GB" sz="1700" b="1" kern="0" dirty="0">
                <a:latin typeface="Courier New" pitchFamily="49" charset="0"/>
                <a:cs typeface="Courier New" pitchFamily="49" charset="0"/>
              </a:rPr>
              <a:t>main(void) {</a:t>
            </a:r>
          </a:p>
          <a:p>
            <a:pPr marL="0" indent="0" defTabSz="761970">
              <a:buNone/>
              <a:defRPr/>
            </a:pPr>
            <a:r>
              <a:rPr lang="en-GB" sz="1700" b="1" kern="0" dirty="0">
                <a:latin typeface="Courier New" pitchFamily="49" charset="0"/>
                <a:cs typeface="Courier New" pitchFamily="49" charset="0"/>
              </a:rPr>
              <a:t>	</a:t>
            </a:r>
            <a:r>
              <a:rPr lang="en-GB" sz="1700" b="1" kern="0" dirty="0" err="1">
                <a:latin typeface="Courier New" pitchFamily="49" charset="0"/>
                <a:cs typeface="Courier New" pitchFamily="49" charset="0"/>
              </a:rPr>
              <a:t>mykernel</a:t>
            </a:r>
            <a:r>
              <a:rPr lang="en-GB" sz="1700" b="1" kern="0" dirty="0">
                <a:latin typeface="Courier New" pitchFamily="49" charset="0"/>
                <a:cs typeface="Courier New" pitchFamily="49" charset="0"/>
              </a:rPr>
              <a:t>&lt;&lt;&lt;1,1&gt;&gt;&gt;();</a:t>
            </a:r>
          </a:p>
          <a:p>
            <a:pPr marL="0" indent="0" defTabSz="761970">
              <a:buNone/>
              <a:defRPr/>
            </a:pPr>
            <a:r>
              <a:rPr lang="en-GB" sz="1700" b="1" kern="0" dirty="0">
                <a:latin typeface="Courier New" pitchFamily="49" charset="0"/>
                <a:cs typeface="Courier New" pitchFamily="49" charset="0"/>
              </a:rPr>
              <a:t>	</a:t>
            </a:r>
            <a:r>
              <a:rPr lang="en-GB" sz="1700" b="1" kern="0" dirty="0" err="1">
                <a:latin typeface="Courier New" pitchFamily="49" charset="0"/>
                <a:cs typeface="Courier New" pitchFamily="49" charset="0"/>
              </a:rPr>
              <a:t>printf</a:t>
            </a:r>
            <a:r>
              <a:rPr lang="en-GB" sz="1700" b="1" kern="0" dirty="0">
                <a:latin typeface="Courier New" pitchFamily="49" charset="0"/>
                <a:cs typeface="Courier New" pitchFamily="49" charset="0"/>
              </a:rPr>
              <a:t>("Hello World!\n");</a:t>
            </a:r>
          </a:p>
          <a:p>
            <a:pPr marL="0" indent="0" defTabSz="761970">
              <a:buNone/>
              <a:defRPr/>
            </a:pPr>
            <a:r>
              <a:rPr lang="en-GB" sz="1700" b="1" kern="0" dirty="0">
                <a:latin typeface="Courier New" pitchFamily="49" charset="0"/>
                <a:cs typeface="Courier New" pitchFamily="49" charset="0"/>
              </a:rPr>
              <a:t>	return 0;</a:t>
            </a:r>
          </a:p>
          <a:p>
            <a:pPr marL="0" indent="0" defTabSz="761970">
              <a:buNone/>
              <a:defRPr/>
            </a:pPr>
            <a:r>
              <a:rPr lang="en-GB" sz="1700" b="1" kern="0" dirty="0" smtClean="0">
                <a:latin typeface="Courier New" pitchFamily="49" charset="0"/>
                <a:cs typeface="Courier New" pitchFamily="49" charset="0"/>
              </a:rPr>
              <a:t>}</a:t>
            </a:r>
            <a:endParaRPr lang="en-GB" sz="1700" b="1" kern="0" dirty="0">
              <a:latin typeface="Courier New" pitchFamily="49" charset="0"/>
              <a:cs typeface="Courier New" pitchFamily="49" charset="0"/>
            </a:endParaRPr>
          </a:p>
          <a:p>
            <a:pPr marL="0" indent="0" defTabSz="761970">
              <a:buNone/>
              <a:defRPr/>
            </a:pPr>
            <a:endParaRPr lang="en-GB" sz="1300" kern="0" dirty="0">
              <a:latin typeface="Courier New" pitchFamily="49" charset="0"/>
              <a:cs typeface="Courier New" pitchFamily="49" charset="0"/>
            </a:endParaRPr>
          </a:p>
          <a:p>
            <a:pPr marL="285717" indent="-285717" defTabSz="761970">
              <a:defRPr/>
            </a:pPr>
            <a:r>
              <a:rPr lang="en-GB" sz="2000" kern="0" dirty="0">
                <a:latin typeface="Trebuchet MS" pitchFamily="34" charset="0"/>
              </a:rPr>
              <a:t>Two new syntactic elements…</a:t>
            </a:r>
          </a:p>
          <a:p>
            <a:pPr marL="0" indent="0" defTabSz="761970">
              <a:buNone/>
              <a:defRPr/>
            </a:pPr>
            <a:endParaRPr lang="en-GB" sz="1300" kern="0" dirty="0">
              <a:latin typeface="Arial"/>
            </a:endParaRPr>
          </a:p>
        </p:txBody>
      </p:sp>
    </p:spTree>
    <p:extLst>
      <p:ext uri="{BB962C8B-B14F-4D97-AF65-F5344CB8AC3E}">
        <p14:creationId xmlns:p14="http://schemas.microsoft.com/office/powerpoint/2010/main" val="3242786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animEffect transition="in" filter="fade">
                                      <p:cBhvr>
                                        <p:cTn id="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Hello World! with Device Code</a:t>
            </a:r>
            <a:endParaRPr lang="en-GB" dirty="0"/>
          </a:p>
        </p:txBody>
      </p:sp>
      <p:sp>
        <p:nvSpPr>
          <p:cNvPr id="3" name="Content Placeholder 2"/>
          <p:cNvSpPr>
            <a:spLocks noGrp="1"/>
          </p:cNvSpPr>
          <p:nvPr>
            <p:ph idx="1"/>
          </p:nvPr>
        </p:nvSpPr>
        <p:spPr/>
        <p:txBody>
          <a:bodyPr>
            <a:normAutofit/>
          </a:bodyPr>
          <a:lstStyle/>
          <a:p>
            <a:pPr marL="0" indent="0">
              <a:buNone/>
            </a:pPr>
            <a:r>
              <a:rPr lang="en-GB" sz="1700" dirty="0" smtClean="0">
                <a:latin typeface="Courier New" pitchFamily="49" charset="0"/>
                <a:cs typeface="Courier New" pitchFamily="49" charset="0"/>
              </a:rPr>
              <a:t>__</a:t>
            </a:r>
            <a:r>
              <a:rPr lang="en-GB" sz="1700" dirty="0">
                <a:latin typeface="Courier New" pitchFamily="49" charset="0"/>
                <a:cs typeface="Courier New" pitchFamily="49" charset="0"/>
              </a:rPr>
              <a:t>global__ void </a:t>
            </a:r>
            <a:r>
              <a:rPr lang="en-GB" sz="1700" dirty="0" err="1">
                <a:latin typeface="Courier New" pitchFamily="49" charset="0"/>
                <a:cs typeface="Courier New" pitchFamily="49" charset="0"/>
              </a:rPr>
              <a:t>mykernel</a:t>
            </a:r>
            <a:r>
              <a:rPr lang="en-GB" sz="1700" dirty="0">
                <a:latin typeface="Courier New" pitchFamily="49" charset="0"/>
                <a:cs typeface="Courier New" pitchFamily="49" charset="0"/>
              </a:rPr>
              <a:t>(void) {</a:t>
            </a:r>
          </a:p>
          <a:p>
            <a:pPr marL="0" indent="0">
              <a:buNone/>
            </a:pPr>
            <a:r>
              <a:rPr lang="en-GB" sz="1700" dirty="0" smtClean="0">
                <a:latin typeface="Courier New" pitchFamily="49" charset="0"/>
                <a:cs typeface="Courier New" pitchFamily="49" charset="0"/>
              </a:rPr>
              <a:t>}</a:t>
            </a:r>
            <a:endParaRPr lang="en-GB" sz="1700" dirty="0">
              <a:latin typeface="Courier New" pitchFamily="49" charset="0"/>
              <a:cs typeface="Courier New" pitchFamily="49" charset="0"/>
            </a:endParaRPr>
          </a:p>
          <a:p>
            <a:pPr marL="0" indent="0">
              <a:buNone/>
            </a:pPr>
            <a:endParaRPr lang="en-GB" sz="1300" dirty="0">
              <a:latin typeface="Courier New" pitchFamily="49" charset="0"/>
              <a:cs typeface="Courier New" pitchFamily="49" charset="0"/>
            </a:endParaRPr>
          </a:p>
          <a:p>
            <a:pPr lvl="0"/>
            <a:r>
              <a:rPr lang="en-GB" dirty="0" smtClean="0"/>
              <a:t>CUDA C/C++ keyword </a:t>
            </a:r>
            <a:r>
              <a:rPr lang="en-GB" sz="1700" dirty="0">
                <a:latin typeface="Courier New" pitchFamily="49" charset="0"/>
                <a:cs typeface="Courier New" pitchFamily="49" charset="0"/>
              </a:rPr>
              <a:t>__global__ </a:t>
            </a:r>
            <a:r>
              <a:rPr lang="en-GB" dirty="0" smtClean="0"/>
              <a:t>indicates a function that:</a:t>
            </a:r>
          </a:p>
          <a:p>
            <a:pPr lvl="1"/>
            <a:r>
              <a:rPr lang="en-GB" dirty="0" smtClean="0"/>
              <a:t>Runs on the device</a:t>
            </a:r>
          </a:p>
          <a:p>
            <a:pPr lvl="1"/>
            <a:r>
              <a:rPr lang="en-GB" dirty="0" smtClean="0"/>
              <a:t>Is called from host code</a:t>
            </a:r>
          </a:p>
          <a:p>
            <a:pPr lvl="1"/>
            <a:endParaRPr lang="en-GB" dirty="0"/>
          </a:p>
          <a:p>
            <a:pPr marL="0" indent="0">
              <a:buNone/>
            </a:pPr>
            <a:endParaRPr lang="en-GB" sz="1300" dirty="0"/>
          </a:p>
        </p:txBody>
      </p:sp>
    </p:spTree>
    <p:extLst>
      <p:ext uri="{BB962C8B-B14F-4D97-AF65-F5344CB8AC3E}">
        <p14:creationId xmlns:p14="http://schemas.microsoft.com/office/powerpoint/2010/main" val="1088116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Hello World! with Device Code</a:t>
            </a:r>
            <a:endParaRPr lang="en-GB" dirty="0"/>
          </a:p>
        </p:txBody>
      </p:sp>
      <p:sp>
        <p:nvSpPr>
          <p:cNvPr id="3" name="Content Placeholder 2"/>
          <p:cNvSpPr>
            <a:spLocks noGrp="1"/>
          </p:cNvSpPr>
          <p:nvPr>
            <p:ph idx="1"/>
          </p:nvPr>
        </p:nvSpPr>
        <p:spPr/>
        <p:txBody>
          <a:bodyPr/>
          <a:lstStyle/>
          <a:p>
            <a:pPr marL="0" indent="0">
              <a:buNone/>
            </a:pPr>
            <a:r>
              <a:rPr lang="en-GB" sz="1700" dirty="0" err="1" smtClean="0">
                <a:latin typeface="Courier New" pitchFamily="49" charset="0"/>
                <a:cs typeface="Courier New" pitchFamily="49" charset="0"/>
              </a:rPr>
              <a:t>mykernel</a:t>
            </a:r>
            <a:r>
              <a:rPr lang="en-GB" sz="1700" dirty="0">
                <a:latin typeface="Courier New" pitchFamily="49" charset="0"/>
                <a:cs typeface="Courier New" pitchFamily="49" charset="0"/>
              </a:rPr>
              <a:t>&lt;&lt;&lt;1,1&gt;&gt;&gt;();</a:t>
            </a:r>
          </a:p>
          <a:p>
            <a:pPr marL="0" indent="0">
              <a:buNone/>
            </a:pPr>
            <a:endParaRPr lang="en-GB" sz="1300" dirty="0">
              <a:latin typeface="Courier New" pitchFamily="49" charset="0"/>
              <a:cs typeface="Courier New" pitchFamily="49" charset="0"/>
            </a:endParaRPr>
          </a:p>
          <a:p>
            <a:pPr lvl="0"/>
            <a:r>
              <a:rPr lang="en-GB" dirty="0" smtClean="0"/>
              <a:t>Triple angle brackets mark a call from </a:t>
            </a:r>
            <a:r>
              <a:rPr lang="en-GB" i="1" dirty="0" smtClean="0"/>
              <a:t>host</a:t>
            </a:r>
            <a:r>
              <a:rPr lang="en-GB" dirty="0" smtClean="0"/>
              <a:t> code to </a:t>
            </a:r>
            <a:r>
              <a:rPr lang="en-GB" i="1" dirty="0" smtClean="0"/>
              <a:t>device</a:t>
            </a:r>
            <a:r>
              <a:rPr lang="en-GB" dirty="0" smtClean="0"/>
              <a:t> code</a:t>
            </a:r>
          </a:p>
          <a:p>
            <a:pPr lvl="1"/>
            <a:r>
              <a:rPr lang="en-GB" dirty="0" smtClean="0"/>
              <a:t>Also called a “kernel launch”</a:t>
            </a:r>
          </a:p>
          <a:p>
            <a:pPr lvl="1"/>
            <a:endParaRPr lang="en-GB" dirty="0"/>
          </a:p>
          <a:p>
            <a:r>
              <a:rPr lang="en-GB" dirty="0"/>
              <a:t>A</a:t>
            </a:r>
            <a:r>
              <a:rPr lang="en-GB" dirty="0" smtClean="0"/>
              <a:t>ll that’s </a:t>
            </a:r>
            <a:r>
              <a:rPr lang="en-GB" dirty="0" smtClean="0"/>
              <a:t>required to execute a function on the GPU</a:t>
            </a:r>
            <a:r>
              <a:rPr lang="en-GB" dirty="0" smtClean="0"/>
              <a:t>!</a:t>
            </a:r>
          </a:p>
          <a:p>
            <a:endParaRPr lang="en-GB" dirty="0"/>
          </a:p>
          <a:p>
            <a:r>
              <a:rPr lang="en-GB" dirty="0" smtClean="0"/>
              <a:t>Our kernel doesn’t do anything yet…</a:t>
            </a:r>
            <a:endParaRPr lang="en-GB" dirty="0" smtClean="0"/>
          </a:p>
          <a:p>
            <a:pPr marL="0" indent="0">
              <a:buNone/>
            </a:pPr>
            <a:endParaRPr lang="en-GB" sz="1300" dirty="0"/>
          </a:p>
        </p:txBody>
      </p:sp>
    </p:spTree>
    <p:extLst>
      <p:ext uri="{BB962C8B-B14F-4D97-AF65-F5344CB8AC3E}">
        <p14:creationId xmlns:p14="http://schemas.microsoft.com/office/powerpoint/2010/main" val="1699285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Next week’s Workshop</a:t>
            </a:r>
          </a:p>
        </p:txBody>
      </p:sp>
      <p:sp>
        <p:nvSpPr>
          <p:cNvPr id="3" name="Content Placeholder 2"/>
          <p:cNvSpPr>
            <a:spLocks noGrp="1"/>
          </p:cNvSpPr>
          <p:nvPr>
            <p:ph idx="1"/>
          </p:nvPr>
        </p:nvSpPr>
        <p:spPr/>
        <p:txBody>
          <a:bodyPr>
            <a:normAutofit lnSpcReduction="10000"/>
          </a:bodyPr>
          <a:lstStyle/>
          <a:p>
            <a:r>
              <a:rPr lang="en-GB" dirty="0"/>
              <a:t>Creating and running your first CUDA program.</a:t>
            </a:r>
          </a:p>
          <a:p>
            <a:endParaRPr lang="en-GB" dirty="0"/>
          </a:p>
          <a:p>
            <a:r>
              <a:rPr lang="en-GB" dirty="0"/>
              <a:t>Doing something (slightly) more interesting: vector addition.</a:t>
            </a:r>
          </a:p>
          <a:p>
            <a:endParaRPr lang="en-GB" dirty="0"/>
          </a:p>
          <a:p>
            <a:r>
              <a:rPr lang="en-GB" dirty="0"/>
              <a:t>Benchmarking the performance.</a:t>
            </a:r>
          </a:p>
          <a:p>
            <a:endParaRPr lang="en-GB" dirty="0"/>
          </a:p>
          <a:p>
            <a:r>
              <a:rPr lang="en-GB" dirty="0"/>
              <a:t>Don’t forget to choose a session on the DLE.</a:t>
            </a:r>
          </a:p>
          <a:p>
            <a:endParaRPr lang="en-GB" dirty="0"/>
          </a:p>
          <a:p>
            <a:r>
              <a:rPr lang="en-GB" dirty="0"/>
              <a:t>See you next week!</a:t>
            </a:r>
          </a:p>
        </p:txBody>
      </p:sp>
    </p:spTree>
    <p:extLst>
      <p:ext uri="{BB962C8B-B14F-4D97-AF65-F5344CB8AC3E}">
        <p14:creationId xmlns:p14="http://schemas.microsoft.com/office/powerpoint/2010/main" val="1634804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structure</a:t>
            </a:r>
          </a:p>
        </p:txBody>
      </p:sp>
      <p:sp>
        <p:nvSpPr>
          <p:cNvPr id="3" name="Content Placeholder 2"/>
          <p:cNvSpPr>
            <a:spLocks noGrp="1"/>
          </p:cNvSpPr>
          <p:nvPr>
            <p:ph idx="1"/>
          </p:nvPr>
        </p:nvSpPr>
        <p:spPr>
          <a:xfrm>
            <a:off x="594360" y="2194560"/>
            <a:ext cx="6785952" cy="4069080"/>
          </a:xfrm>
        </p:spPr>
        <p:txBody>
          <a:bodyPr>
            <a:normAutofit fontScale="92500" lnSpcReduction="10000"/>
          </a:bodyPr>
          <a:lstStyle/>
          <a:p>
            <a:r>
              <a:rPr lang="en-GB" dirty="0"/>
              <a:t>Divided into two halves, dealing with different approaches to parallel programming.</a:t>
            </a:r>
          </a:p>
          <a:p>
            <a:endParaRPr lang="en-GB" dirty="0"/>
          </a:p>
          <a:p>
            <a:r>
              <a:rPr lang="en-GB" dirty="0"/>
              <a:t>First part: graphical processing unit (GPU) programming using </a:t>
            </a:r>
            <a:r>
              <a:rPr lang="en-GB" dirty="0" err="1"/>
              <a:t>Nvidia</a:t>
            </a:r>
            <a:r>
              <a:rPr lang="en-GB" dirty="0"/>
              <a:t> CUDA – </a:t>
            </a:r>
            <a:r>
              <a:rPr lang="en-GB" dirty="0">
                <a:solidFill>
                  <a:schemeClr val="accent2"/>
                </a:solidFill>
              </a:rPr>
              <a:t>massively multithreaded</a:t>
            </a:r>
            <a:r>
              <a:rPr lang="en-GB" dirty="0"/>
              <a:t>.</a:t>
            </a:r>
          </a:p>
          <a:p>
            <a:endParaRPr lang="en-GB" dirty="0"/>
          </a:p>
          <a:p>
            <a:r>
              <a:rPr lang="en-GB" dirty="0"/>
              <a:t>Second part: distributed (</a:t>
            </a:r>
            <a:r>
              <a:rPr lang="en-GB" dirty="0">
                <a:solidFill>
                  <a:schemeClr val="accent2"/>
                </a:solidFill>
              </a:rPr>
              <a:t>multi-process</a:t>
            </a:r>
            <a:r>
              <a:rPr lang="en-GB" dirty="0"/>
              <a:t>) programming using the Message Passing Interface (MPI).</a:t>
            </a:r>
          </a:p>
          <a:p>
            <a:endParaRPr lang="en-GB" dirty="0"/>
          </a:p>
          <a:p>
            <a:r>
              <a:rPr lang="en-GB" dirty="0"/>
              <a:t>These </a:t>
            </a:r>
            <a:r>
              <a:rPr lang="en-GB" dirty="0">
                <a:solidFill>
                  <a:schemeClr val="accent2"/>
                </a:solidFill>
              </a:rPr>
              <a:t>aren’t competitors</a:t>
            </a:r>
            <a:r>
              <a:rPr lang="en-GB" dirty="0"/>
              <a:t>, each is useful in particular situations. Possible to use both at the same time.</a:t>
            </a:r>
          </a:p>
          <a:p>
            <a:pPr marL="0" indent="0">
              <a:buNone/>
            </a:pPr>
            <a:endParaRPr lang="en-GB" dirty="0"/>
          </a:p>
        </p:txBody>
      </p:sp>
      <p:pic>
        <p:nvPicPr>
          <p:cNvPr id="1026" name="Picture 2" descr="MPI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147" y="4581128"/>
            <a:ext cx="1463555" cy="5073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vidia cu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3140968"/>
            <a:ext cx="1500814" cy="931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52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p>
        </p:txBody>
      </p:sp>
      <p:sp>
        <p:nvSpPr>
          <p:cNvPr id="3" name="Content Placeholder 2"/>
          <p:cNvSpPr>
            <a:spLocks noGrp="1"/>
          </p:cNvSpPr>
          <p:nvPr>
            <p:ph idx="1"/>
          </p:nvPr>
        </p:nvSpPr>
        <p:spPr/>
        <p:txBody>
          <a:bodyPr/>
          <a:lstStyle/>
          <a:p>
            <a:r>
              <a:rPr lang="en-GB" dirty="0"/>
              <a:t>We will be using </a:t>
            </a:r>
            <a:r>
              <a:rPr lang="en-GB" dirty="0">
                <a:solidFill>
                  <a:schemeClr val="accent2"/>
                </a:solidFill>
              </a:rPr>
              <a:t>C</a:t>
            </a:r>
            <a:r>
              <a:rPr lang="en-GB" dirty="0"/>
              <a:t> for both parts of the module. If you aren’t that comfortable with C, you may struggle.</a:t>
            </a:r>
          </a:p>
          <a:p>
            <a:pPr lvl="1"/>
            <a:r>
              <a:rPr lang="en-GB" dirty="0"/>
              <a:t>Excellent free online C++ tutorial: </a:t>
            </a:r>
            <a:r>
              <a:rPr lang="en-GB" dirty="0">
                <a:hlinkClick r:id="rId2"/>
              </a:rPr>
              <a:t>http://www.learncpp.com/</a:t>
            </a:r>
            <a:r>
              <a:rPr lang="en-GB" dirty="0"/>
              <a:t> (chapters 1-7 should be fine)</a:t>
            </a:r>
          </a:p>
          <a:p>
            <a:pPr lvl="1"/>
            <a:endParaRPr lang="en-GB" dirty="0"/>
          </a:p>
          <a:p>
            <a:r>
              <a:rPr lang="en-GB" dirty="0"/>
              <a:t>It will help to know a little </a:t>
            </a:r>
            <a:r>
              <a:rPr lang="en-GB" dirty="0">
                <a:solidFill>
                  <a:schemeClr val="accent2"/>
                </a:solidFill>
              </a:rPr>
              <a:t>linear algebra </a:t>
            </a:r>
            <a:r>
              <a:rPr lang="en-GB" dirty="0"/>
              <a:t>(matrices and vectors), but I’ll try to explain as we go along.</a:t>
            </a:r>
          </a:p>
          <a:p>
            <a:endParaRPr lang="en-GB" dirty="0"/>
          </a:p>
          <a:p>
            <a:r>
              <a:rPr lang="en-GB" dirty="0"/>
              <a:t>Parallel programming </a:t>
            </a:r>
            <a:r>
              <a:rPr lang="en-GB" dirty="0">
                <a:solidFill>
                  <a:schemeClr val="accent2"/>
                </a:solidFill>
              </a:rPr>
              <a:t>can be tricky </a:t>
            </a:r>
            <a:r>
              <a:rPr lang="en-GB" dirty="0"/>
              <a:t>– it requires you to think carefully, in a different way to serial programming.</a:t>
            </a:r>
          </a:p>
        </p:txBody>
      </p:sp>
    </p:spTree>
    <p:extLst>
      <p:ext uri="{BB962C8B-B14F-4D97-AF65-F5344CB8AC3E}">
        <p14:creationId xmlns:p14="http://schemas.microsoft.com/office/powerpoint/2010/main" val="165741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Practical labs</a:t>
            </a:r>
          </a:p>
        </p:txBody>
      </p:sp>
      <p:sp>
        <p:nvSpPr>
          <p:cNvPr id="3" name="Content Placeholder 2"/>
          <p:cNvSpPr>
            <a:spLocks noGrp="1"/>
          </p:cNvSpPr>
          <p:nvPr>
            <p:ph idx="1"/>
          </p:nvPr>
        </p:nvSpPr>
        <p:spPr/>
        <p:txBody>
          <a:bodyPr>
            <a:normAutofit fontScale="92500" lnSpcReduction="20000"/>
          </a:bodyPr>
          <a:lstStyle/>
          <a:p>
            <a:r>
              <a:rPr lang="en-GB" dirty="0"/>
              <a:t>Three sessions (all in BGB203):</a:t>
            </a:r>
          </a:p>
          <a:p>
            <a:pPr lvl="1"/>
            <a:r>
              <a:rPr lang="en-GB" dirty="0"/>
              <a:t>Monday 9:00-11:00 (me)</a:t>
            </a:r>
          </a:p>
          <a:p>
            <a:pPr lvl="1"/>
            <a:r>
              <a:rPr lang="en-GB" dirty="0"/>
              <a:t>Monday 11:00-13:00 (Max </a:t>
            </a:r>
            <a:r>
              <a:rPr lang="en-GB" dirty="0" err="1"/>
              <a:t>Patacchiola</a:t>
            </a:r>
            <a:r>
              <a:rPr lang="en-GB" dirty="0"/>
              <a:t>)</a:t>
            </a:r>
          </a:p>
          <a:p>
            <a:pPr lvl="1"/>
            <a:r>
              <a:rPr lang="en-GB" dirty="0"/>
              <a:t>Tuesday 10:00-12:00 (Max </a:t>
            </a:r>
            <a:r>
              <a:rPr lang="en-GB" dirty="0" err="1"/>
              <a:t>Patacchiola</a:t>
            </a:r>
            <a:r>
              <a:rPr lang="en-GB" dirty="0"/>
              <a:t>)</a:t>
            </a:r>
          </a:p>
          <a:p>
            <a:pPr lvl="1"/>
            <a:endParaRPr lang="en-GB" dirty="0"/>
          </a:p>
          <a:p>
            <a:r>
              <a:rPr lang="en-GB" dirty="0"/>
              <a:t>You should be able to access BGB203 (with your </a:t>
            </a:r>
            <a:r>
              <a:rPr lang="en-GB" dirty="0" err="1"/>
              <a:t>uni</a:t>
            </a:r>
            <a:r>
              <a:rPr lang="en-GB" dirty="0"/>
              <a:t> card) until 10pm every day.</a:t>
            </a:r>
          </a:p>
          <a:p>
            <a:pPr lvl="1"/>
            <a:endParaRPr lang="en-GB" dirty="0"/>
          </a:p>
          <a:p>
            <a:r>
              <a:rPr lang="en-GB" dirty="0"/>
              <a:t>Choose a session on the DLE </a:t>
            </a:r>
            <a:r>
              <a:rPr lang="en-GB" dirty="0">
                <a:solidFill>
                  <a:schemeClr val="accent2"/>
                </a:solidFill>
              </a:rPr>
              <a:t>from</a:t>
            </a:r>
            <a:r>
              <a:rPr lang="en-GB" dirty="0"/>
              <a:t> </a:t>
            </a:r>
            <a:r>
              <a:rPr lang="en-GB" dirty="0">
                <a:solidFill>
                  <a:schemeClr val="accent2"/>
                </a:solidFill>
              </a:rPr>
              <a:t>3pm today</a:t>
            </a:r>
            <a:r>
              <a:rPr lang="en-GB" dirty="0"/>
              <a:t>.</a:t>
            </a:r>
          </a:p>
          <a:p>
            <a:pPr lvl="1"/>
            <a:r>
              <a:rPr lang="en-GB" dirty="0"/>
              <a:t>Those who haven’t chosen by 5pm tomorrow will be allocated groups.</a:t>
            </a:r>
          </a:p>
          <a:p>
            <a:pPr lvl="1"/>
            <a:endParaRPr lang="en-GB" dirty="0"/>
          </a:p>
          <a:p>
            <a:r>
              <a:rPr lang="en-GB" dirty="0"/>
              <a:t>If you’re planning on using your laptop, </a:t>
            </a:r>
            <a:r>
              <a:rPr lang="en-GB" dirty="0">
                <a:solidFill>
                  <a:schemeClr val="accent2"/>
                </a:solidFill>
              </a:rPr>
              <a:t>please</a:t>
            </a:r>
            <a:r>
              <a:rPr lang="en-GB" dirty="0"/>
              <a:t> email to let me know.</a:t>
            </a:r>
          </a:p>
          <a:p>
            <a:pPr lvl="1"/>
            <a:endParaRPr lang="en-GB" dirty="0"/>
          </a:p>
          <a:p>
            <a:endParaRPr lang="en-GB" dirty="0"/>
          </a:p>
          <a:p>
            <a:pPr lvl="1"/>
            <a:endParaRPr lang="en-GB" dirty="0"/>
          </a:p>
        </p:txBody>
      </p:sp>
    </p:spTree>
    <p:extLst>
      <p:ext uri="{BB962C8B-B14F-4D97-AF65-F5344CB8AC3E}">
        <p14:creationId xmlns:p14="http://schemas.microsoft.com/office/powerpoint/2010/main" val="688162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coursework</a:t>
            </a:r>
          </a:p>
        </p:txBody>
      </p:sp>
      <p:sp>
        <p:nvSpPr>
          <p:cNvPr id="3" name="Content Placeholder 2"/>
          <p:cNvSpPr>
            <a:spLocks noGrp="1"/>
          </p:cNvSpPr>
          <p:nvPr>
            <p:ph idx="1"/>
          </p:nvPr>
        </p:nvSpPr>
        <p:spPr/>
        <p:txBody>
          <a:bodyPr>
            <a:normAutofit fontScale="85000" lnSpcReduction="20000"/>
          </a:bodyPr>
          <a:lstStyle/>
          <a:p>
            <a:r>
              <a:rPr lang="en-GB" dirty="0"/>
              <a:t>Worth </a:t>
            </a:r>
            <a:r>
              <a:rPr lang="en-GB" dirty="0">
                <a:solidFill>
                  <a:schemeClr val="accent2"/>
                </a:solidFill>
              </a:rPr>
              <a:t>60% of your mark </a:t>
            </a:r>
            <a:r>
              <a:rPr lang="en-GB" dirty="0"/>
              <a:t>for SOFT354.</a:t>
            </a:r>
          </a:p>
          <a:p>
            <a:endParaRPr lang="en-GB" dirty="0"/>
          </a:p>
          <a:p>
            <a:r>
              <a:rPr lang="en-GB" dirty="0"/>
              <a:t>Each choose a particular computational problem and then implement two algorithms to solve it:</a:t>
            </a:r>
          </a:p>
          <a:p>
            <a:pPr lvl="1"/>
            <a:r>
              <a:rPr lang="en-GB" dirty="0"/>
              <a:t>One </a:t>
            </a:r>
            <a:r>
              <a:rPr lang="en-GB" dirty="0">
                <a:solidFill>
                  <a:schemeClr val="accent2"/>
                </a:solidFill>
              </a:rPr>
              <a:t>serial</a:t>
            </a:r>
            <a:r>
              <a:rPr lang="en-GB" dirty="0"/>
              <a:t> (single threaded)</a:t>
            </a:r>
          </a:p>
          <a:p>
            <a:pPr lvl="1"/>
            <a:r>
              <a:rPr lang="en-GB" dirty="0"/>
              <a:t>One </a:t>
            </a:r>
            <a:r>
              <a:rPr lang="en-GB" dirty="0">
                <a:solidFill>
                  <a:schemeClr val="accent2"/>
                </a:solidFill>
              </a:rPr>
              <a:t>parallel</a:t>
            </a:r>
            <a:r>
              <a:rPr lang="en-GB" dirty="0"/>
              <a:t>, using CUDA or MPI (your choice)</a:t>
            </a:r>
          </a:p>
          <a:p>
            <a:pPr lvl="1"/>
            <a:endParaRPr lang="en-GB" dirty="0"/>
          </a:p>
          <a:p>
            <a:r>
              <a:rPr lang="en-GB" dirty="0"/>
              <a:t>You will need to compare the performance of the two versions, and analyse which works better and why.</a:t>
            </a:r>
          </a:p>
          <a:p>
            <a:endParaRPr lang="en-GB" dirty="0"/>
          </a:p>
          <a:p>
            <a:r>
              <a:rPr lang="en-GB" dirty="0"/>
              <a:t>Need to submit your code, and a report describing your results.</a:t>
            </a:r>
          </a:p>
          <a:p>
            <a:endParaRPr lang="en-GB" dirty="0"/>
          </a:p>
          <a:p>
            <a:r>
              <a:rPr lang="en-GB" dirty="0"/>
              <a:t>Available from </a:t>
            </a:r>
            <a:r>
              <a:rPr lang="en-GB" dirty="0">
                <a:solidFill>
                  <a:schemeClr val="accent2"/>
                </a:solidFill>
              </a:rPr>
              <a:t>24</a:t>
            </a:r>
            <a:r>
              <a:rPr lang="en-GB" baseline="30000" dirty="0">
                <a:solidFill>
                  <a:schemeClr val="accent2"/>
                </a:solidFill>
              </a:rPr>
              <a:t>th</a:t>
            </a:r>
            <a:r>
              <a:rPr lang="en-GB" dirty="0">
                <a:solidFill>
                  <a:schemeClr val="accent2"/>
                </a:solidFill>
              </a:rPr>
              <a:t> November</a:t>
            </a:r>
            <a:r>
              <a:rPr lang="en-GB" dirty="0"/>
              <a:t>, due </a:t>
            </a:r>
            <a:r>
              <a:rPr lang="en-GB" dirty="0">
                <a:solidFill>
                  <a:schemeClr val="accent2"/>
                </a:solidFill>
              </a:rPr>
              <a:t>25</a:t>
            </a:r>
            <a:r>
              <a:rPr lang="en-GB" baseline="30000" dirty="0">
                <a:solidFill>
                  <a:schemeClr val="accent2"/>
                </a:solidFill>
              </a:rPr>
              <a:t>th</a:t>
            </a:r>
            <a:r>
              <a:rPr lang="en-GB" dirty="0">
                <a:solidFill>
                  <a:schemeClr val="accent2"/>
                </a:solidFill>
              </a:rPr>
              <a:t> January</a:t>
            </a:r>
            <a:r>
              <a:rPr lang="en-GB" dirty="0"/>
              <a:t>.</a:t>
            </a:r>
          </a:p>
        </p:txBody>
      </p:sp>
    </p:spTree>
    <p:extLst>
      <p:ext uri="{BB962C8B-B14F-4D97-AF65-F5344CB8AC3E}">
        <p14:creationId xmlns:p14="http://schemas.microsoft.com/office/powerpoint/2010/main" val="300996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 test</a:t>
            </a:r>
          </a:p>
        </p:txBody>
      </p:sp>
      <p:sp>
        <p:nvSpPr>
          <p:cNvPr id="3" name="Content Placeholder 2"/>
          <p:cNvSpPr>
            <a:spLocks noGrp="1"/>
          </p:cNvSpPr>
          <p:nvPr>
            <p:ph idx="1"/>
          </p:nvPr>
        </p:nvSpPr>
        <p:spPr/>
        <p:txBody>
          <a:bodyPr/>
          <a:lstStyle/>
          <a:p>
            <a:r>
              <a:rPr lang="en-GB" dirty="0"/>
              <a:t>Worth </a:t>
            </a:r>
            <a:r>
              <a:rPr lang="en-GB" dirty="0">
                <a:solidFill>
                  <a:schemeClr val="accent2"/>
                </a:solidFill>
              </a:rPr>
              <a:t>40% of your mark </a:t>
            </a:r>
            <a:r>
              <a:rPr lang="en-GB" dirty="0"/>
              <a:t>for SOFT354.</a:t>
            </a:r>
          </a:p>
          <a:p>
            <a:endParaRPr lang="en-GB" dirty="0"/>
          </a:p>
          <a:p>
            <a:r>
              <a:rPr lang="en-GB" dirty="0">
                <a:solidFill>
                  <a:schemeClr val="accent2"/>
                </a:solidFill>
              </a:rPr>
              <a:t>Thursday 8</a:t>
            </a:r>
            <a:r>
              <a:rPr lang="en-GB" baseline="30000" dirty="0">
                <a:solidFill>
                  <a:schemeClr val="accent2"/>
                </a:solidFill>
              </a:rPr>
              <a:t>th</a:t>
            </a:r>
            <a:r>
              <a:rPr lang="en-GB" dirty="0">
                <a:solidFill>
                  <a:schemeClr val="accent2"/>
                </a:solidFill>
              </a:rPr>
              <a:t> December </a:t>
            </a:r>
            <a:r>
              <a:rPr lang="en-GB" dirty="0"/>
              <a:t>in the usual lecture slot.</a:t>
            </a:r>
          </a:p>
          <a:p>
            <a:endParaRPr lang="en-GB" dirty="0"/>
          </a:p>
          <a:p>
            <a:r>
              <a:rPr lang="en-GB" dirty="0"/>
              <a:t>Short / single word answers only.</a:t>
            </a:r>
          </a:p>
          <a:p>
            <a:endParaRPr lang="en-GB" dirty="0"/>
          </a:p>
          <a:p>
            <a:r>
              <a:rPr lang="en-GB" dirty="0"/>
              <a:t>We will have a practice test (doesn’t count towards your mark) on </a:t>
            </a:r>
            <a:r>
              <a:rPr lang="en-GB" dirty="0">
                <a:solidFill>
                  <a:schemeClr val="accent2"/>
                </a:solidFill>
              </a:rPr>
              <a:t>Thursday 3</a:t>
            </a:r>
            <a:r>
              <a:rPr lang="en-GB" baseline="30000" dirty="0">
                <a:solidFill>
                  <a:schemeClr val="accent2"/>
                </a:solidFill>
              </a:rPr>
              <a:t>rd</a:t>
            </a:r>
            <a:r>
              <a:rPr lang="en-GB" dirty="0">
                <a:solidFill>
                  <a:schemeClr val="accent2"/>
                </a:solidFill>
              </a:rPr>
              <a:t> November</a:t>
            </a:r>
            <a:r>
              <a:rPr lang="en-GB" dirty="0"/>
              <a:t>.</a:t>
            </a:r>
          </a:p>
          <a:p>
            <a:endParaRPr lang="en-GB" dirty="0"/>
          </a:p>
        </p:txBody>
      </p:sp>
    </p:spTree>
    <p:extLst>
      <p:ext uri="{BB962C8B-B14F-4D97-AF65-F5344CB8AC3E}">
        <p14:creationId xmlns:p14="http://schemas.microsoft.com/office/powerpoint/2010/main" val="1305750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2099</TotalTime>
  <Words>2377</Words>
  <Application>Microsoft Office PowerPoint</Application>
  <PresentationFormat>On-screen Show (4:3)</PresentationFormat>
  <Paragraphs>415</Paragraphs>
  <Slides>47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MS PGothic</vt:lpstr>
      <vt:lpstr>Arial</vt:lpstr>
      <vt:lpstr>Calibri</vt:lpstr>
      <vt:lpstr>Cambria Math</vt:lpstr>
      <vt:lpstr>Century Gothic</vt:lpstr>
      <vt:lpstr>Courier New</vt:lpstr>
      <vt:lpstr>Trebuchet MS</vt:lpstr>
      <vt:lpstr>Wingdings</vt:lpstr>
      <vt:lpstr>Vapor Trail</vt:lpstr>
      <vt:lpstr>SOFT354: Parallel Computation and distributed systems</vt:lpstr>
      <vt:lpstr>The Lecturer</vt:lpstr>
      <vt:lpstr>The Lecturer</vt:lpstr>
      <vt:lpstr>Today’s lecture</vt:lpstr>
      <vt:lpstr>Module structure</vt:lpstr>
      <vt:lpstr>Prerequisites</vt:lpstr>
      <vt:lpstr>Practical labs</vt:lpstr>
      <vt:lpstr>coursework</vt:lpstr>
      <vt:lpstr>Class test</vt:lpstr>
      <vt:lpstr>Why parallel?</vt:lpstr>
      <vt:lpstr>WHY PARALLEL?</vt:lpstr>
      <vt:lpstr>Why parallel?</vt:lpstr>
      <vt:lpstr>faster clock Speeds?</vt:lpstr>
      <vt:lpstr>Solution: Parallelism</vt:lpstr>
      <vt:lpstr>Levels of parallelism</vt:lpstr>
      <vt:lpstr>Instruction level parallelism</vt:lpstr>
      <vt:lpstr>Fetch-decode-execute pipelining</vt:lpstr>
      <vt:lpstr>Multiple cores</vt:lpstr>
      <vt:lpstr>PowerPoint Presentation</vt:lpstr>
      <vt:lpstr>Multiple cores</vt:lpstr>
      <vt:lpstr>Multiple cores</vt:lpstr>
      <vt:lpstr>Multiple processors</vt:lpstr>
      <vt:lpstr>Multiple processors</vt:lpstr>
      <vt:lpstr>What’s a GPU?</vt:lpstr>
      <vt:lpstr>GPU History</vt:lpstr>
      <vt:lpstr>GPU History</vt:lpstr>
      <vt:lpstr>GPU History</vt:lpstr>
      <vt:lpstr>GPU History</vt:lpstr>
      <vt:lpstr>GPU History</vt:lpstr>
      <vt:lpstr>GPU History</vt:lpstr>
      <vt:lpstr>General purpose GPUs</vt:lpstr>
      <vt:lpstr>General purpose GPUs</vt:lpstr>
      <vt:lpstr>CUDA and opencl</vt:lpstr>
      <vt:lpstr>15 minute break</vt:lpstr>
      <vt:lpstr>Solutions</vt:lpstr>
      <vt:lpstr>CUDA Compute Capability</vt:lpstr>
      <vt:lpstr>CUDA</vt:lpstr>
      <vt:lpstr>PowerPoint Presentation</vt:lpstr>
      <vt:lpstr>PowerPoint Presentation</vt:lpstr>
      <vt:lpstr>Simple Processing Flow</vt:lpstr>
      <vt:lpstr>Simple Processing Flow</vt:lpstr>
      <vt:lpstr>Simple Processing Flow</vt:lpstr>
      <vt:lpstr>Hello World!</vt:lpstr>
      <vt:lpstr>Hello World! with Device Code</vt:lpstr>
      <vt:lpstr>Hello World! with Device Code</vt:lpstr>
      <vt:lpstr>Hello World! with Device Code</vt:lpstr>
      <vt:lpstr>Next week’s Workshop</vt:lpstr>
    </vt:vector>
  </TitlesOfParts>
  <Company>University of Plymouth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ELEC350: Advanced Embedded Programming</dc:title>
  <dc:creator>Bob Merrison</dc:creator>
  <cp:lastModifiedBy>Robert Merrison</cp:lastModifiedBy>
  <cp:revision>161</cp:revision>
  <dcterms:created xsi:type="dcterms:W3CDTF">2015-10-12T15:49:52Z</dcterms:created>
  <dcterms:modified xsi:type="dcterms:W3CDTF">2016-09-29T11:42:12Z</dcterms:modified>
</cp:coreProperties>
</file>